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i6LHbXrjpmkyxdqsmS4TwENNF9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30BCFB-4AEC-4D93-A9A7-593430661E13}">
  <a:tblStyle styleId="{F730BCFB-4AEC-4D93-A9A7-593430661E13}"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5" name="Google Shape;18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fe697f3040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fe697f304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 name="Google Shape;10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 name="Google Shape;13;p20"/>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0" name="Google Shape;70;p29"/>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2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2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6" name="Google Shape;76;p30"/>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3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3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9" name="Google Shape;19;p2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2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2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22"/>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5" name="Google Shape;25;p22"/>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22"/>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2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2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23"/>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2" name="Google Shape;32;p23"/>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33" name="Google Shape;33;p2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2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8" name="Google Shape;38;p24"/>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24"/>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Google Shape;40;p24"/>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24"/>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Google Shape;42;p2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2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7" name="Google Shape;47;p2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2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2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6" name="Google Shape;56;p27"/>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27"/>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2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2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3" name="Google Shape;63;p28"/>
          <p:cNvSpPr/>
          <p:nvPr>
            <p:ph idx="2" type="pic"/>
          </p:nvPr>
        </p:nvSpPr>
        <p:spPr>
          <a:xfrm>
            <a:off x="1792288" y="612775"/>
            <a:ext cx="5486400" cy="4114800"/>
          </a:xfrm>
          <a:prstGeom prst="rect">
            <a:avLst/>
          </a:prstGeom>
          <a:noFill/>
          <a:ln>
            <a:noFill/>
          </a:ln>
        </p:spPr>
      </p:sp>
      <p:sp>
        <p:nvSpPr>
          <p:cNvPr id="64" name="Google Shape;64;p28"/>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2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2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9"/>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 Id="rId4" Type="http://schemas.openxmlformats.org/officeDocument/2006/relationships/image" Target="../media/image15.jpg"/><Relationship Id="rId5"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wccusd.net/domain/1264" TargetMode="External"/><Relationship Id="rId4" Type="http://schemas.openxmlformats.org/officeDocument/2006/relationships/hyperlink" Target="http://www.wccusd.net/domain/1264" TargetMode="External"/><Relationship Id="rId5" Type="http://schemas.openxmlformats.org/officeDocument/2006/relationships/hyperlink" Target="http://www.wccusd.net/domain/1264" TargetMode="External"/><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4.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685800" y="957200"/>
            <a:ext cx="7772400" cy="1470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1"/>
              </a:buClr>
              <a:buSzPts val="1400"/>
              <a:buFont typeface="Calibri"/>
              <a:buNone/>
            </a:pPr>
            <a:r>
              <a:rPr b="1" i="0" lang="en-US" sz="9600" u="none" cap="none" strike="noStrike">
                <a:solidFill>
                  <a:srgbClr val="674EA7"/>
                </a:solidFill>
                <a:latin typeface="Calibri"/>
                <a:ea typeface="Calibri"/>
                <a:cs typeface="Calibri"/>
                <a:sym typeface="Calibri"/>
              </a:rPr>
              <a:t>Ms. Colliver</a:t>
            </a:r>
            <a:endParaRPr b="1" i="0" sz="9600" u="none" cap="none" strike="noStrike">
              <a:solidFill>
                <a:srgbClr val="674EA7"/>
              </a:solidFill>
              <a:latin typeface="Calibri"/>
              <a:ea typeface="Calibri"/>
              <a:cs typeface="Calibri"/>
              <a:sym typeface="Calibri"/>
            </a:endParaRPr>
          </a:p>
        </p:txBody>
      </p:sp>
      <p:sp>
        <p:nvSpPr>
          <p:cNvPr id="85" name="Google Shape;85;p1"/>
          <p:cNvSpPr txBox="1"/>
          <p:nvPr>
            <p:ph idx="1" type="subTitle"/>
          </p:nvPr>
        </p:nvSpPr>
        <p:spPr>
          <a:xfrm>
            <a:off x="1371600" y="2427200"/>
            <a:ext cx="6400800" cy="85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1200"/>
              </a:spcBef>
              <a:spcAft>
                <a:spcPts val="0"/>
              </a:spcAft>
              <a:buClr>
                <a:srgbClr val="888888"/>
              </a:buClr>
              <a:buSzPts val="3200"/>
              <a:buFont typeface="Arial"/>
              <a:buNone/>
            </a:pPr>
            <a:r>
              <a:rPr lang="en-US"/>
              <a:t>6</a:t>
            </a:r>
            <a:r>
              <a:rPr b="0" baseline="30000" i="0" lang="en-US" u="none" cap="none" strike="noStrike">
                <a:solidFill>
                  <a:srgbClr val="888888"/>
                </a:solidFill>
                <a:latin typeface="Calibri"/>
                <a:ea typeface="Calibri"/>
                <a:cs typeface="Calibri"/>
                <a:sym typeface="Calibri"/>
              </a:rPr>
              <a:t>th</a:t>
            </a:r>
            <a:r>
              <a:rPr b="0" i="0" lang="en-US" u="none" cap="none" strike="noStrike">
                <a:solidFill>
                  <a:srgbClr val="888888"/>
                </a:solidFill>
                <a:latin typeface="Calibri"/>
                <a:ea typeface="Calibri"/>
                <a:cs typeface="Calibri"/>
                <a:sym typeface="Calibri"/>
              </a:rPr>
              <a:t>  Grade </a:t>
            </a:r>
            <a:endParaRPr/>
          </a:p>
          <a:p>
            <a:pPr indent="0" lvl="0" marL="0" marR="0" rtl="0" algn="ctr">
              <a:lnSpc>
                <a:spcPct val="100000"/>
              </a:lnSpc>
              <a:spcBef>
                <a:spcPts val="1200"/>
              </a:spcBef>
              <a:spcAft>
                <a:spcPts val="0"/>
              </a:spcAft>
              <a:buClr>
                <a:srgbClr val="888888"/>
              </a:buClr>
              <a:buSzPts val="3200"/>
              <a:buFont typeface="Arial"/>
              <a:buNone/>
            </a:pPr>
            <a:r>
              <a:rPr b="0" i="0" lang="en-US" u="none" cap="none" strike="noStrike">
                <a:solidFill>
                  <a:srgbClr val="888888"/>
                </a:solidFill>
                <a:latin typeface="Calibri"/>
                <a:ea typeface="Calibri"/>
                <a:cs typeface="Calibri"/>
                <a:sym typeface="Calibri"/>
              </a:rPr>
              <a:t>Physi</a:t>
            </a:r>
            <a:r>
              <a:rPr lang="en-US"/>
              <a:t>cal Education</a:t>
            </a:r>
            <a:endParaRPr/>
          </a:p>
        </p:txBody>
      </p:sp>
      <p:sp>
        <p:nvSpPr>
          <p:cNvPr id="86" name="Google Shape;86;p1"/>
          <p:cNvSpPr txBox="1"/>
          <p:nvPr/>
        </p:nvSpPr>
        <p:spPr>
          <a:xfrm>
            <a:off x="572300" y="3872524"/>
            <a:ext cx="7885800" cy="241525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000000"/>
                </a:solidFill>
                <a:latin typeface="Arial"/>
                <a:ea typeface="Arial"/>
                <a:cs typeface="Arial"/>
                <a:sym typeface="Arial"/>
              </a:rPr>
              <a:t>Email:</a:t>
            </a:r>
            <a:endParaRPr b="0" i="0" sz="5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674EA7"/>
                </a:solidFill>
                <a:latin typeface="Arial"/>
                <a:ea typeface="Arial"/>
                <a:cs typeface="Arial"/>
                <a:sym typeface="Arial"/>
              </a:rPr>
              <a:t>CCOLLIVER@</a:t>
            </a:r>
            <a:endParaRPr>
              <a:solidFill>
                <a:srgbClr val="674EA7"/>
              </a:solidFill>
            </a:endParaRPr>
          </a:p>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rgbClr val="674EA7"/>
                </a:solidFill>
                <a:latin typeface="Arial"/>
                <a:ea typeface="Arial"/>
                <a:cs typeface="Arial"/>
                <a:sym typeface="Arial"/>
              </a:rPr>
              <a:t>WCCUSD.NET</a:t>
            </a:r>
            <a:endParaRPr b="0" i="0" sz="5000" u="none" cap="none" strike="noStrike">
              <a:solidFill>
                <a:srgbClr val="674EA7"/>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400"/>
              <a:buFont typeface="Calibri"/>
              <a:buNone/>
            </a:pPr>
            <a:r>
              <a:rPr b="1" i="0" lang="en-US" sz="4400" u="none" cap="none" strike="noStrike">
                <a:solidFill>
                  <a:srgbClr val="FF0000"/>
                </a:solidFill>
                <a:latin typeface="Calibri"/>
                <a:ea typeface="Calibri"/>
                <a:cs typeface="Calibri"/>
                <a:sym typeface="Calibri"/>
              </a:rPr>
              <a:t>Excused Absence</a:t>
            </a:r>
            <a:endParaRPr b="1" i="0" sz="4400" u="none" cap="none" strike="noStrike">
              <a:solidFill>
                <a:srgbClr val="FF0000"/>
              </a:solidFill>
              <a:latin typeface="Calibri"/>
              <a:ea typeface="Calibri"/>
              <a:cs typeface="Calibri"/>
              <a:sym typeface="Calibri"/>
            </a:endParaRPr>
          </a:p>
        </p:txBody>
      </p:sp>
      <p:sp>
        <p:nvSpPr>
          <p:cNvPr id="151" name="Google Shape;151;p9"/>
          <p:cNvSpPr txBox="1"/>
          <p:nvPr>
            <p:ph idx="1" type="body"/>
          </p:nvPr>
        </p:nvSpPr>
        <p:spPr>
          <a:xfrm>
            <a:off x="457200" y="1417650"/>
            <a:ext cx="8229600" cy="5220900"/>
          </a:xfrm>
          <a:prstGeom prst="rect">
            <a:avLst/>
          </a:prstGeom>
          <a:noFill/>
          <a:ln>
            <a:noFill/>
          </a:ln>
        </p:spPr>
        <p:txBody>
          <a:bodyPr anchorCtr="0" anchor="t" bIns="45700" lIns="91425" spcFirstLastPara="1" rIns="91425" wrap="square" tIns="45700">
            <a:noAutofit/>
          </a:bodyPr>
          <a:lstStyle/>
          <a:p>
            <a:pPr indent="-368300" lvl="0" marL="342900" marR="0" rtl="0" algn="l">
              <a:lnSpc>
                <a:spcPct val="80000"/>
              </a:lnSpc>
              <a:spcBef>
                <a:spcPts val="0"/>
              </a:spcBef>
              <a:spcAft>
                <a:spcPts val="0"/>
              </a:spcAft>
              <a:buClr>
                <a:schemeClr val="dk1"/>
              </a:buClr>
              <a:buSzPts val="2880"/>
              <a:buFont typeface="Arial"/>
              <a:buChar char="•"/>
            </a:pPr>
            <a:r>
              <a:rPr b="0" i="0" lang="en-US" sz="2800" u="none" cap="none" strike="noStrike">
                <a:solidFill>
                  <a:schemeClr val="dk1"/>
                </a:solidFill>
              </a:rPr>
              <a:t>Correspondence from the guardian including the student’s first </a:t>
            </a:r>
            <a:r>
              <a:rPr lang="en-US" sz="2800"/>
              <a:t>&amp; last </a:t>
            </a:r>
            <a:r>
              <a:rPr b="0" i="0" lang="en-US" sz="2800" u="none" cap="none" strike="noStrike">
                <a:solidFill>
                  <a:schemeClr val="dk1"/>
                </a:solidFill>
              </a:rPr>
              <a:t>name</a:t>
            </a:r>
            <a:r>
              <a:rPr b="0" i="0" lang="en-US" sz="2800" u="none" cap="none" strike="noStrike">
                <a:solidFill>
                  <a:schemeClr val="dk1"/>
                </a:solidFill>
              </a:rPr>
              <a:t> and date(s) to be excused must be brought or emailed </a:t>
            </a:r>
            <a:r>
              <a:rPr b="1" i="0" lang="en-US" sz="2800" u="sng" cap="none" strike="noStrike">
                <a:solidFill>
                  <a:schemeClr val="dk1"/>
                </a:solidFill>
              </a:rPr>
              <a:t>to the teacher</a:t>
            </a:r>
            <a:r>
              <a:rPr b="0" i="0" lang="en-US" sz="2800" u="none" cap="none" strike="noStrike">
                <a:solidFill>
                  <a:schemeClr val="dk1"/>
                </a:solidFill>
              </a:rPr>
              <a:t> upon return to class. </a:t>
            </a:r>
            <a:r>
              <a:rPr b="0" i="0" lang="en-US" sz="2800" u="none" cap="none" strike="noStrike">
                <a:solidFill>
                  <a:schemeClr val="dk1"/>
                </a:solidFill>
              </a:rPr>
              <a:t> </a:t>
            </a:r>
            <a:endParaRPr sz="2800"/>
          </a:p>
          <a:p>
            <a:pPr indent="-363220" lvl="0" marL="342900" marR="0" rtl="0" algn="l">
              <a:lnSpc>
                <a:spcPct val="80000"/>
              </a:lnSpc>
              <a:spcBef>
                <a:spcPts val="0"/>
              </a:spcBef>
              <a:spcAft>
                <a:spcPts val="0"/>
              </a:spcAft>
              <a:buSzPts val="2800"/>
              <a:buChar char="•"/>
            </a:pPr>
            <a:r>
              <a:rPr lang="en-US" sz="2800"/>
              <a:t>EXCUSED ABSENCE DOES NOT EQUAL EXCUSED WORK!</a:t>
            </a:r>
            <a:endParaRPr sz="2800"/>
          </a:p>
          <a:p>
            <a:pPr indent="0" lvl="0" marL="0" marR="0" rtl="0" algn="l">
              <a:lnSpc>
                <a:spcPct val="80000"/>
              </a:lnSpc>
              <a:spcBef>
                <a:spcPts val="0"/>
              </a:spcBef>
              <a:spcAft>
                <a:spcPts val="0"/>
              </a:spcAft>
              <a:buNone/>
            </a:pPr>
            <a:r>
              <a:t/>
            </a:r>
            <a:endParaRPr sz="2800"/>
          </a:p>
          <a:p>
            <a:pPr indent="0" lvl="0" marL="0" marR="0" rtl="0" algn="l">
              <a:lnSpc>
                <a:spcPct val="80000"/>
              </a:lnSpc>
              <a:spcBef>
                <a:spcPts val="0"/>
              </a:spcBef>
              <a:spcAft>
                <a:spcPts val="0"/>
              </a:spcAft>
              <a:buNone/>
            </a:pPr>
            <a:r>
              <a:rPr b="1" lang="en-US" sz="3000" u="sng"/>
              <a:t>2 OPTIONS TO MAKE-UP POINTS FOR ABSENCES:</a:t>
            </a:r>
            <a:endParaRPr sz="3000" u="sng"/>
          </a:p>
          <a:p>
            <a:pPr indent="-406400" lvl="0" marL="685800" marR="0" rtl="0" algn="l">
              <a:lnSpc>
                <a:spcPct val="80000"/>
              </a:lnSpc>
              <a:spcBef>
                <a:spcPts val="0"/>
              </a:spcBef>
              <a:spcAft>
                <a:spcPts val="0"/>
              </a:spcAft>
              <a:buSzPts val="2800"/>
              <a:buAutoNum type="arabicParenR"/>
            </a:pPr>
            <a:r>
              <a:rPr lang="en-US" sz="2800"/>
              <a:t>Article Review Assignment </a:t>
            </a:r>
            <a:endParaRPr sz="2800"/>
          </a:p>
          <a:p>
            <a:pPr indent="-381000" lvl="2" marL="1371600" marR="0" rtl="0" algn="l">
              <a:lnSpc>
                <a:spcPct val="80000"/>
              </a:lnSpc>
              <a:spcBef>
                <a:spcPts val="0"/>
              </a:spcBef>
              <a:spcAft>
                <a:spcPts val="0"/>
              </a:spcAft>
              <a:buSzPts val="2400"/>
              <a:buAutoNum type="romanLcParenR"/>
            </a:pPr>
            <a:r>
              <a:rPr lang="en-US"/>
              <a:t>Paper copies in </a:t>
            </a:r>
            <a:r>
              <a:rPr lang="en-US">
                <a:solidFill>
                  <a:srgbClr val="FF0000"/>
                </a:solidFill>
              </a:rPr>
              <a:t>RED FOLDER</a:t>
            </a:r>
            <a:endParaRPr>
              <a:solidFill>
                <a:srgbClr val="FF0000"/>
              </a:solidFill>
            </a:endParaRPr>
          </a:p>
          <a:p>
            <a:pPr indent="-381000" lvl="2" marL="1371600" marR="0" rtl="0" algn="l">
              <a:lnSpc>
                <a:spcPct val="80000"/>
              </a:lnSpc>
              <a:spcBef>
                <a:spcPts val="0"/>
              </a:spcBef>
              <a:spcAft>
                <a:spcPts val="0"/>
              </a:spcAft>
              <a:buSzPts val="2400"/>
              <a:buAutoNum type="romanLcParenR"/>
            </a:pPr>
            <a:r>
              <a:rPr lang="en-US"/>
              <a:t>Google Classroom</a:t>
            </a:r>
            <a:endParaRPr/>
          </a:p>
          <a:p>
            <a:pPr indent="-381000" lvl="2" marL="1371600" marR="0" rtl="0" algn="l">
              <a:lnSpc>
                <a:spcPct val="80000"/>
              </a:lnSpc>
              <a:spcBef>
                <a:spcPts val="0"/>
              </a:spcBef>
              <a:spcAft>
                <a:spcPts val="0"/>
              </a:spcAft>
              <a:buSzPts val="2400"/>
              <a:buAutoNum type="romanLcParenR"/>
            </a:pPr>
            <a:r>
              <a:rPr lang="en-US"/>
              <a:t>Website</a:t>
            </a:r>
            <a:endParaRPr/>
          </a:p>
          <a:p>
            <a:pPr indent="-381000" lvl="2" marL="1371600" marR="0" rtl="0" algn="l">
              <a:lnSpc>
                <a:spcPct val="80000"/>
              </a:lnSpc>
              <a:spcBef>
                <a:spcPts val="0"/>
              </a:spcBef>
              <a:spcAft>
                <a:spcPts val="0"/>
              </a:spcAft>
              <a:buSzPts val="2400"/>
              <a:buAutoNum type="romanLcParenR"/>
            </a:pPr>
            <a:r>
              <a:rPr lang="en-US"/>
              <a:t>Can email attachment</a:t>
            </a:r>
            <a:endParaRPr/>
          </a:p>
          <a:p>
            <a:pPr indent="-406400" lvl="0" marL="685800" marR="0" rtl="0" algn="l">
              <a:lnSpc>
                <a:spcPct val="80000"/>
              </a:lnSpc>
              <a:spcBef>
                <a:spcPts val="0"/>
              </a:spcBef>
              <a:spcAft>
                <a:spcPts val="0"/>
              </a:spcAft>
              <a:buSzPts val="2800"/>
              <a:buAutoNum type="arabicParenR"/>
            </a:pPr>
            <a:r>
              <a:rPr lang="en-US" sz="2800"/>
              <a:t>Fitness Fridays!</a:t>
            </a:r>
            <a:endParaRPr sz="2800"/>
          </a:p>
          <a:p>
            <a:pPr indent="-185420" lvl="0" marL="342900" marR="0" rtl="0" algn="l">
              <a:lnSpc>
                <a:spcPct val="80000"/>
              </a:lnSpc>
              <a:spcBef>
                <a:spcPts val="496"/>
              </a:spcBef>
              <a:spcAft>
                <a:spcPts val="0"/>
              </a:spcAft>
              <a:buClr>
                <a:schemeClr val="dk1"/>
              </a:buClr>
              <a:buSzPts val="2480"/>
              <a:buFont typeface="Arial"/>
              <a:buNone/>
            </a:pPr>
            <a:r>
              <a:t/>
            </a:r>
            <a:endParaRPr b="0" i="0" sz="2480" u="none" cap="none" strike="noStrike">
              <a:solidFill>
                <a:schemeClr val="dk1"/>
              </a:solidFill>
              <a:latin typeface="Calibri"/>
              <a:ea typeface="Calibri"/>
              <a:cs typeface="Calibri"/>
              <a:sym typeface="Calibri"/>
            </a:endParaRPr>
          </a:p>
        </p:txBody>
      </p:sp>
      <p:pic>
        <p:nvPicPr>
          <p:cNvPr descr="C:\Users\chelsea.colliver\AppData\Local\Microsoft\Windows\Temporary Internet Files\Content.IE5\I7WPMKO2\MC910217548[1].wmf" id="152" name="Google Shape;152;p9"/>
          <p:cNvPicPr preferRelativeResize="0"/>
          <p:nvPr/>
        </p:nvPicPr>
        <p:blipFill rotWithShape="1">
          <a:blip r:embed="rId3">
            <a:alphaModFix/>
          </a:blip>
          <a:srcRect b="0" l="0" r="0" t="0"/>
          <a:stretch/>
        </p:blipFill>
        <p:spPr>
          <a:xfrm>
            <a:off x="7203676" y="216450"/>
            <a:ext cx="1523100" cy="1259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10"/>
          <p:cNvPicPr preferRelativeResize="0"/>
          <p:nvPr/>
        </p:nvPicPr>
        <p:blipFill rotWithShape="1">
          <a:blip r:embed="rId3">
            <a:alphaModFix amt="25000"/>
          </a:blip>
          <a:srcRect b="0" l="0" r="0" t="0"/>
          <a:stretch/>
        </p:blipFill>
        <p:spPr>
          <a:xfrm>
            <a:off x="0" y="1032029"/>
            <a:ext cx="9144000" cy="5825972"/>
          </a:xfrm>
          <a:prstGeom prst="rect">
            <a:avLst/>
          </a:prstGeom>
          <a:noFill/>
          <a:ln>
            <a:noFill/>
          </a:ln>
        </p:spPr>
      </p:pic>
      <p:sp>
        <p:nvSpPr>
          <p:cNvPr id="158" name="Google Shape;158;p1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Calibri"/>
              <a:buNone/>
            </a:pPr>
            <a:r>
              <a:rPr b="1" lang="en-US" sz="4800"/>
              <a:t>Fitness Fridays!</a:t>
            </a:r>
            <a:endParaRPr/>
          </a:p>
        </p:txBody>
      </p:sp>
      <p:sp>
        <p:nvSpPr>
          <p:cNvPr id="159" name="Google Shape;159;p10"/>
          <p:cNvSpPr txBox="1"/>
          <p:nvPr>
            <p:ph idx="1" type="body"/>
          </p:nvPr>
        </p:nvSpPr>
        <p:spPr>
          <a:xfrm>
            <a:off x="457200" y="1417638"/>
            <a:ext cx="8229600" cy="5440362"/>
          </a:xfrm>
          <a:prstGeom prst="rect">
            <a:avLst/>
          </a:prstGeom>
          <a:noFill/>
          <a:ln>
            <a:noFill/>
          </a:ln>
        </p:spPr>
        <p:txBody>
          <a:bodyPr anchorCtr="0" anchor="t" bIns="91425" lIns="91425" spcFirstLastPara="1" rIns="91425" wrap="square" tIns="91425">
            <a:noAutofit/>
          </a:bodyPr>
          <a:lstStyle/>
          <a:p>
            <a:pPr indent="0" lvl="0" marL="25400" rtl="0" algn="ctr">
              <a:lnSpc>
                <a:spcPct val="100000"/>
              </a:lnSpc>
              <a:spcBef>
                <a:spcPts val="640"/>
              </a:spcBef>
              <a:spcAft>
                <a:spcPts val="0"/>
              </a:spcAft>
              <a:buSzPts val="3200"/>
              <a:buNone/>
            </a:pPr>
            <a:r>
              <a:rPr b="1" lang="en-US" sz="2300">
                <a:solidFill>
                  <a:srgbClr val="1C4587"/>
                </a:solidFill>
              </a:rPr>
              <a:t>This is an opportunity for your student to make up points loss due to not being dressed for PE or for an absence!</a:t>
            </a:r>
            <a:endParaRPr sz="2900">
              <a:solidFill>
                <a:srgbClr val="1C4587"/>
              </a:solidFill>
            </a:endParaRPr>
          </a:p>
          <a:p>
            <a:pPr indent="-419100" lvl="0" marL="457200" marR="0" rtl="0" algn="l">
              <a:lnSpc>
                <a:spcPct val="100000"/>
              </a:lnSpc>
              <a:spcBef>
                <a:spcPts val="500"/>
              </a:spcBef>
              <a:spcAft>
                <a:spcPts val="0"/>
              </a:spcAft>
              <a:buClr>
                <a:srgbClr val="1C4587"/>
              </a:buClr>
              <a:buSzPts val="3000"/>
              <a:buFont typeface="Arial"/>
              <a:buChar char="•"/>
            </a:pPr>
            <a:r>
              <a:rPr lang="en-US" sz="2200">
                <a:solidFill>
                  <a:srgbClr val="1C4587"/>
                </a:solidFill>
              </a:rPr>
              <a:t>10 points maximum earned </a:t>
            </a:r>
            <a:endParaRPr sz="3000">
              <a:solidFill>
                <a:srgbClr val="1C4587"/>
              </a:solidFill>
            </a:endParaRPr>
          </a:p>
          <a:p>
            <a:pPr indent="-393700" lvl="1" marL="914400" rtl="0" algn="l">
              <a:lnSpc>
                <a:spcPct val="100000"/>
              </a:lnSpc>
              <a:spcBef>
                <a:spcPts val="500"/>
              </a:spcBef>
              <a:spcAft>
                <a:spcPts val="0"/>
              </a:spcAft>
              <a:buClr>
                <a:srgbClr val="1C4587"/>
              </a:buClr>
              <a:buSzPts val="2600"/>
              <a:buChar char="–"/>
            </a:pPr>
            <a:r>
              <a:rPr lang="en-US" sz="2200">
                <a:solidFill>
                  <a:srgbClr val="1C4587"/>
                </a:solidFill>
              </a:rPr>
              <a:t>3</a:t>
            </a:r>
            <a:r>
              <a:rPr lang="en-US" sz="2200">
                <a:solidFill>
                  <a:srgbClr val="1C4587"/>
                </a:solidFill>
              </a:rPr>
              <a:t> x non-suits or 1 x absence</a:t>
            </a:r>
            <a:endParaRPr sz="2600">
              <a:solidFill>
                <a:srgbClr val="1C4587"/>
              </a:solidFill>
            </a:endParaRPr>
          </a:p>
          <a:p>
            <a:pPr indent="-419100" lvl="0" marL="457200" marR="0" rtl="0" algn="l">
              <a:lnSpc>
                <a:spcPct val="100000"/>
              </a:lnSpc>
              <a:spcBef>
                <a:spcPts val="500"/>
              </a:spcBef>
              <a:spcAft>
                <a:spcPts val="0"/>
              </a:spcAft>
              <a:buClr>
                <a:srgbClr val="1C4587"/>
              </a:buClr>
              <a:buSzPts val="3000"/>
              <a:buFont typeface="Arial"/>
              <a:buChar char="•"/>
            </a:pPr>
            <a:r>
              <a:rPr lang="en-US" sz="2200">
                <a:solidFill>
                  <a:srgbClr val="1C4587"/>
                </a:solidFill>
              </a:rPr>
              <a:t>2:45-3:15 PM on Fridays after school (every other Friday unless noted otherwise – message will be sent out)</a:t>
            </a:r>
            <a:endParaRPr sz="3000">
              <a:solidFill>
                <a:srgbClr val="1C4587"/>
              </a:solidFill>
            </a:endParaRPr>
          </a:p>
          <a:p>
            <a:pPr indent="-419100" lvl="0" marL="457200" marR="0" rtl="0" algn="l">
              <a:lnSpc>
                <a:spcPct val="100000"/>
              </a:lnSpc>
              <a:spcBef>
                <a:spcPts val="500"/>
              </a:spcBef>
              <a:spcAft>
                <a:spcPts val="0"/>
              </a:spcAft>
              <a:buClr>
                <a:srgbClr val="1C4587"/>
              </a:buClr>
              <a:buSzPts val="3000"/>
              <a:buFont typeface="Arial"/>
              <a:buChar char="•"/>
            </a:pPr>
            <a:r>
              <a:rPr lang="en-US" sz="2200">
                <a:solidFill>
                  <a:srgbClr val="1C4587"/>
                </a:solidFill>
              </a:rPr>
              <a:t>Must be dressed in their PE uniform.</a:t>
            </a:r>
            <a:endParaRPr sz="3000">
              <a:solidFill>
                <a:srgbClr val="1C4587"/>
              </a:solidFill>
            </a:endParaRPr>
          </a:p>
          <a:p>
            <a:pPr indent="-419100" lvl="0" marL="457200" marR="0" rtl="0" algn="l">
              <a:lnSpc>
                <a:spcPct val="100000"/>
              </a:lnSpc>
              <a:spcBef>
                <a:spcPts val="500"/>
              </a:spcBef>
              <a:spcAft>
                <a:spcPts val="0"/>
              </a:spcAft>
              <a:buClr>
                <a:srgbClr val="1C4587"/>
              </a:buClr>
              <a:buSzPts val="3000"/>
              <a:buFont typeface="Arial"/>
              <a:buChar char="•"/>
            </a:pPr>
            <a:r>
              <a:rPr lang="en-US" sz="2200">
                <a:solidFill>
                  <a:srgbClr val="1C4587"/>
                </a:solidFill>
              </a:rPr>
              <a:t>Must stay for the entire 30 minutes and be on time.</a:t>
            </a:r>
            <a:endParaRPr sz="3000">
              <a:solidFill>
                <a:srgbClr val="1C4587"/>
              </a:solidFill>
            </a:endParaRPr>
          </a:p>
          <a:p>
            <a:pPr indent="-419100" lvl="0" marL="457200" marR="0" rtl="0" algn="l">
              <a:lnSpc>
                <a:spcPct val="100000"/>
              </a:lnSpc>
              <a:spcBef>
                <a:spcPts val="500"/>
              </a:spcBef>
              <a:spcAft>
                <a:spcPts val="0"/>
              </a:spcAft>
              <a:buClr>
                <a:srgbClr val="1C4587"/>
              </a:buClr>
              <a:buSzPts val="3000"/>
              <a:buFont typeface="Arial"/>
              <a:buChar char="•"/>
            </a:pPr>
            <a:r>
              <a:rPr lang="en-US" sz="2200">
                <a:solidFill>
                  <a:srgbClr val="1C4587"/>
                </a:solidFill>
              </a:rPr>
              <a:t>Must be on time &amp; ready at 2:45 or 10 minutes after the school day.</a:t>
            </a:r>
            <a:endParaRPr sz="3000">
              <a:solidFill>
                <a:srgbClr val="1C4587"/>
              </a:solidFill>
            </a:endParaRPr>
          </a:p>
          <a:p>
            <a:pPr indent="-419100" lvl="0" marL="457200" marR="0" rtl="0" algn="l">
              <a:lnSpc>
                <a:spcPct val="100000"/>
              </a:lnSpc>
              <a:spcBef>
                <a:spcPts val="500"/>
              </a:spcBef>
              <a:spcAft>
                <a:spcPts val="0"/>
              </a:spcAft>
              <a:buClr>
                <a:srgbClr val="1C4587"/>
              </a:buClr>
              <a:buSzPts val="3000"/>
              <a:buFont typeface="Arial"/>
              <a:buChar char="•"/>
            </a:pPr>
            <a:r>
              <a:rPr lang="en-US" sz="2200">
                <a:solidFill>
                  <a:srgbClr val="1C4587"/>
                </a:solidFill>
              </a:rPr>
              <a:t>1, 2, or 3 of the PE teachers will conduct the students through a 30-minute workout</a:t>
            </a:r>
            <a:endParaRPr sz="3000">
              <a:solidFill>
                <a:srgbClr val="1C4587"/>
              </a:solidFill>
            </a:endParaRPr>
          </a:p>
          <a:p>
            <a:pPr indent="-228600" lvl="0" marL="457200" marR="0" rtl="0" algn="l">
              <a:lnSpc>
                <a:spcPct val="100000"/>
              </a:lnSpc>
              <a:spcBef>
                <a:spcPts val="640"/>
              </a:spcBef>
              <a:spcAft>
                <a:spcPts val="0"/>
              </a:spcAft>
              <a:buClr>
                <a:schemeClr val="dk1"/>
              </a:buClr>
              <a:buSzPts val="3200"/>
              <a:buFont typeface="Arial"/>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12"/>
          <p:cNvPicPr preferRelativeResize="0"/>
          <p:nvPr/>
        </p:nvPicPr>
        <p:blipFill rotWithShape="1">
          <a:blip r:embed="rId3">
            <a:alphaModFix/>
          </a:blip>
          <a:srcRect b="0" l="0" r="0" t="0"/>
          <a:stretch/>
        </p:blipFill>
        <p:spPr>
          <a:xfrm>
            <a:off x="2109970" y="5517222"/>
            <a:ext cx="2006606" cy="1340778"/>
          </a:xfrm>
          <a:prstGeom prst="rect">
            <a:avLst/>
          </a:prstGeom>
          <a:noFill/>
          <a:ln>
            <a:noFill/>
          </a:ln>
        </p:spPr>
      </p:pic>
      <p:pic>
        <p:nvPicPr>
          <p:cNvPr id="165" name="Google Shape;165;p12"/>
          <p:cNvPicPr preferRelativeResize="0"/>
          <p:nvPr/>
        </p:nvPicPr>
        <p:blipFill rotWithShape="1">
          <a:blip r:embed="rId4">
            <a:alphaModFix/>
          </a:blip>
          <a:srcRect b="0" l="0" r="0" t="0"/>
          <a:stretch/>
        </p:blipFill>
        <p:spPr>
          <a:xfrm>
            <a:off x="5332288" y="2899221"/>
            <a:ext cx="3811712" cy="2541141"/>
          </a:xfrm>
          <a:prstGeom prst="rect">
            <a:avLst/>
          </a:prstGeom>
          <a:noFill/>
          <a:ln>
            <a:noFill/>
          </a:ln>
        </p:spPr>
      </p:pic>
      <p:sp>
        <p:nvSpPr>
          <p:cNvPr id="166" name="Google Shape;166;p12"/>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Calibri"/>
              <a:buNone/>
            </a:pPr>
            <a:r>
              <a:rPr b="1" lang="en-US" sz="4800"/>
              <a:t>Make-up Monday!</a:t>
            </a:r>
            <a:endParaRPr/>
          </a:p>
        </p:txBody>
      </p:sp>
      <p:sp>
        <p:nvSpPr>
          <p:cNvPr id="167" name="Google Shape;167;p12"/>
          <p:cNvSpPr txBox="1"/>
          <p:nvPr>
            <p:ph idx="1" type="body"/>
          </p:nvPr>
        </p:nvSpPr>
        <p:spPr>
          <a:xfrm>
            <a:off x="277403" y="1417638"/>
            <a:ext cx="8640566" cy="5440362"/>
          </a:xfrm>
          <a:prstGeom prst="rect">
            <a:avLst/>
          </a:prstGeom>
          <a:noFill/>
          <a:ln>
            <a:noFill/>
          </a:ln>
        </p:spPr>
        <p:txBody>
          <a:bodyPr anchorCtr="0" anchor="t" bIns="91425" lIns="91425" spcFirstLastPara="1" rIns="91425" wrap="square" tIns="91425">
            <a:noAutofit/>
          </a:bodyPr>
          <a:lstStyle/>
          <a:p>
            <a:pPr indent="0" lvl="0" marL="25400" rtl="0" algn="ctr">
              <a:lnSpc>
                <a:spcPct val="100000"/>
              </a:lnSpc>
              <a:spcBef>
                <a:spcPts val="640"/>
              </a:spcBef>
              <a:spcAft>
                <a:spcPts val="0"/>
              </a:spcAft>
              <a:buSzPts val="3200"/>
              <a:buNone/>
            </a:pPr>
            <a:r>
              <a:rPr b="1" lang="en-US" sz="2900">
                <a:solidFill>
                  <a:srgbClr val="538CD5"/>
                </a:solidFill>
              </a:rPr>
              <a:t>This is an opportunity for your student to make up missed fitness tests due to being absent, injured, or ill.</a:t>
            </a:r>
            <a:endParaRPr sz="3100"/>
          </a:p>
          <a:p>
            <a:pPr indent="0" lvl="0" marL="25400" rtl="0" algn="ctr">
              <a:lnSpc>
                <a:spcPct val="100000"/>
              </a:lnSpc>
              <a:spcBef>
                <a:spcPts val="640"/>
              </a:spcBef>
              <a:spcAft>
                <a:spcPts val="0"/>
              </a:spcAft>
              <a:buSzPts val="3200"/>
              <a:buNone/>
            </a:pPr>
            <a:r>
              <a:rPr lang="en-US" sz="2200">
                <a:solidFill>
                  <a:srgbClr val="FF0000"/>
                </a:solidFill>
              </a:rPr>
              <a:t>*Students who did not have appropriate shoes, had an </a:t>
            </a:r>
            <a:r>
              <a:rPr lang="en-US" sz="2200" u="sng">
                <a:solidFill>
                  <a:srgbClr val="FF0000"/>
                </a:solidFill>
              </a:rPr>
              <a:t>un</a:t>
            </a:r>
            <a:r>
              <a:rPr lang="en-US" sz="2200">
                <a:solidFill>
                  <a:srgbClr val="FF0000"/>
                </a:solidFill>
              </a:rPr>
              <a:t>excused absence, or chose to not participate are not allowed to make-up tests. </a:t>
            </a:r>
            <a:endParaRPr/>
          </a:p>
          <a:p>
            <a:pPr indent="-431800" lvl="0" marL="457200" marR="0" rtl="0" algn="l">
              <a:lnSpc>
                <a:spcPct val="100000"/>
              </a:lnSpc>
              <a:spcBef>
                <a:spcPts val="640"/>
              </a:spcBef>
              <a:spcAft>
                <a:spcPts val="0"/>
              </a:spcAft>
              <a:buClr>
                <a:schemeClr val="dk1"/>
              </a:buClr>
              <a:buSzPts val="3200"/>
              <a:buFont typeface="Arial"/>
              <a:buChar char="•"/>
            </a:pPr>
            <a:r>
              <a:rPr lang="en-US" sz="2800"/>
              <a:t>Designated Mondays after school </a:t>
            </a:r>
            <a:endParaRPr/>
          </a:p>
          <a:p>
            <a:pPr indent="-406400" lvl="1" marL="914400" rtl="0" algn="l">
              <a:lnSpc>
                <a:spcPct val="100000"/>
              </a:lnSpc>
              <a:spcBef>
                <a:spcPts val="560"/>
              </a:spcBef>
              <a:spcAft>
                <a:spcPts val="0"/>
              </a:spcAft>
              <a:buSzPts val="2800"/>
              <a:buChar char="–"/>
            </a:pPr>
            <a:r>
              <a:rPr lang="en-US"/>
              <a:t>announced in class &amp; </a:t>
            </a:r>
            <a:endParaRPr/>
          </a:p>
          <a:p>
            <a:pPr indent="-406400" lvl="1" marL="914400" rtl="0" algn="l">
              <a:lnSpc>
                <a:spcPct val="100000"/>
              </a:lnSpc>
              <a:spcBef>
                <a:spcPts val="560"/>
              </a:spcBef>
              <a:spcAft>
                <a:spcPts val="0"/>
              </a:spcAft>
              <a:buSzPts val="2800"/>
              <a:buChar char="–"/>
            </a:pPr>
            <a:r>
              <a:rPr lang="en-US"/>
              <a:t>written on the whiteboard/calendar</a:t>
            </a:r>
            <a:endParaRPr/>
          </a:p>
          <a:p>
            <a:pPr indent="-431800" lvl="0" marL="457200" marR="0" rtl="0" algn="l">
              <a:lnSpc>
                <a:spcPct val="100000"/>
              </a:lnSpc>
              <a:spcBef>
                <a:spcPts val="640"/>
              </a:spcBef>
              <a:spcAft>
                <a:spcPts val="0"/>
              </a:spcAft>
              <a:buClr>
                <a:schemeClr val="dk1"/>
              </a:buClr>
              <a:buSzPts val="3200"/>
              <a:buFont typeface="Arial"/>
              <a:buChar char="•"/>
            </a:pPr>
            <a:r>
              <a:rPr lang="en-US" sz="2800"/>
              <a:t>In the gym, immediately after school.</a:t>
            </a:r>
            <a:endParaRPr/>
          </a:p>
          <a:p>
            <a:pPr indent="-431800" lvl="0" marL="457200" marR="0" rtl="0" algn="l">
              <a:lnSpc>
                <a:spcPct val="100000"/>
              </a:lnSpc>
              <a:spcBef>
                <a:spcPts val="640"/>
              </a:spcBef>
              <a:spcAft>
                <a:spcPts val="0"/>
              </a:spcAft>
              <a:buClr>
                <a:schemeClr val="dk1"/>
              </a:buClr>
              <a:buSzPts val="3200"/>
              <a:buFont typeface="Arial"/>
              <a:buChar char="•"/>
            </a:pPr>
            <a:r>
              <a:rPr lang="en-US" sz="2800"/>
              <a:t>1, 2, or 3 PE teachers will conduct the make-up test(s).</a:t>
            </a:r>
            <a:endParaRPr/>
          </a:p>
        </p:txBody>
      </p:sp>
      <p:pic>
        <p:nvPicPr>
          <p:cNvPr id="168" name="Google Shape;168;p12"/>
          <p:cNvPicPr preferRelativeResize="0"/>
          <p:nvPr/>
        </p:nvPicPr>
        <p:blipFill rotWithShape="1">
          <a:blip r:embed="rId5">
            <a:alphaModFix/>
          </a:blip>
          <a:srcRect b="0" l="0" r="0" t="0"/>
          <a:stretch/>
        </p:blipFill>
        <p:spPr>
          <a:xfrm>
            <a:off x="1" y="1"/>
            <a:ext cx="1592494" cy="15924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1"/>
          <p:cNvPicPr preferRelativeResize="0"/>
          <p:nvPr/>
        </p:nvPicPr>
        <p:blipFill rotWithShape="1">
          <a:blip r:embed="rId3">
            <a:alphaModFix/>
          </a:blip>
          <a:srcRect b="0" l="0" r="0" t="0"/>
          <a:stretch/>
        </p:blipFill>
        <p:spPr>
          <a:xfrm>
            <a:off x="-1" y="0"/>
            <a:ext cx="1905831" cy="2477730"/>
          </a:xfrm>
          <a:prstGeom prst="rect">
            <a:avLst/>
          </a:prstGeom>
          <a:noFill/>
          <a:ln>
            <a:noFill/>
          </a:ln>
        </p:spPr>
      </p:pic>
      <p:pic>
        <p:nvPicPr>
          <p:cNvPr descr="C:\Users\chelsea.colliver\AppData\Local\Microsoft\Windows\Temporary Internet Files\Content.IE5\BY5MBEQL\MP900442496[1].jpg" id="174" name="Google Shape;174;p11"/>
          <p:cNvPicPr preferRelativeResize="0"/>
          <p:nvPr/>
        </p:nvPicPr>
        <p:blipFill rotWithShape="1">
          <a:blip r:embed="rId4">
            <a:alphaModFix amt="60000"/>
          </a:blip>
          <a:srcRect b="0" l="0" r="0" t="0"/>
          <a:stretch/>
        </p:blipFill>
        <p:spPr>
          <a:xfrm>
            <a:off x="7746040" y="5115230"/>
            <a:ext cx="1309470" cy="1669027"/>
          </a:xfrm>
          <a:prstGeom prst="rect">
            <a:avLst/>
          </a:prstGeom>
          <a:noFill/>
          <a:ln>
            <a:noFill/>
          </a:ln>
        </p:spPr>
      </p:pic>
      <p:sp>
        <p:nvSpPr>
          <p:cNvPr id="175" name="Google Shape;175;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1400"/>
              <a:buFont typeface="Calibri"/>
              <a:buNone/>
            </a:pPr>
            <a:r>
              <a:rPr b="1" i="0" lang="en-US" sz="4400" u="none" cap="none" strike="noStrike">
                <a:solidFill>
                  <a:srgbClr val="7030A0"/>
                </a:solidFill>
                <a:latin typeface="Calibri"/>
                <a:ea typeface="Calibri"/>
                <a:cs typeface="Calibri"/>
                <a:sym typeface="Calibri"/>
              </a:rPr>
              <a:t>Injury Excuse</a:t>
            </a:r>
            <a:endParaRPr b="1" i="0" sz="4400" u="none" cap="none" strike="noStrike">
              <a:solidFill>
                <a:srgbClr val="7030A0"/>
              </a:solidFill>
              <a:latin typeface="Calibri"/>
              <a:ea typeface="Calibri"/>
              <a:cs typeface="Calibri"/>
              <a:sym typeface="Calibri"/>
            </a:endParaRPr>
          </a:p>
        </p:txBody>
      </p:sp>
      <p:sp>
        <p:nvSpPr>
          <p:cNvPr id="176" name="Google Shape;176;p11"/>
          <p:cNvSpPr txBox="1"/>
          <p:nvPr>
            <p:ph idx="1" type="body"/>
          </p:nvPr>
        </p:nvSpPr>
        <p:spPr>
          <a:xfrm>
            <a:off x="1643312" y="1160206"/>
            <a:ext cx="6823587" cy="5624051"/>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975"/>
              <a:buFont typeface="Arial"/>
              <a:buChar char="•"/>
            </a:pPr>
            <a:r>
              <a:rPr b="0" i="0" lang="en-US" u="none" cap="none" strike="noStrike">
                <a:solidFill>
                  <a:schemeClr val="dk1"/>
                </a:solidFill>
              </a:rPr>
              <a:t>If a student is injured and unable to participate in Physical Education, he/she must bring a note from his/her parent (good for up to 3 days </a:t>
            </a:r>
            <a:r>
              <a:rPr lang="en-US"/>
              <a:t>if specified) </a:t>
            </a:r>
            <a:r>
              <a:rPr b="0" i="0" lang="en-US" u="none" cap="none" strike="noStrike">
                <a:solidFill>
                  <a:schemeClr val="dk1"/>
                </a:solidFill>
              </a:rPr>
              <a:t>or doctor to be excused.  </a:t>
            </a:r>
            <a:endParaRPr b="0" i="0" u="none" cap="none" strike="noStrike">
              <a:solidFill>
                <a:schemeClr val="dk1"/>
              </a:solidFill>
            </a:endParaRPr>
          </a:p>
          <a:p>
            <a:pPr indent="-342900" lvl="0" marL="342900" marR="0" rtl="0" algn="l">
              <a:lnSpc>
                <a:spcPct val="80000"/>
              </a:lnSpc>
              <a:spcBef>
                <a:spcPts val="595"/>
              </a:spcBef>
              <a:spcAft>
                <a:spcPts val="0"/>
              </a:spcAft>
              <a:buClr>
                <a:schemeClr val="dk1"/>
              </a:buClr>
              <a:buSzPts val="2975"/>
              <a:buFont typeface="Arial"/>
              <a:buChar char="•"/>
            </a:pPr>
            <a:r>
              <a:rPr b="0" i="0" lang="en-US" u="none" cap="none" strike="noStrike">
                <a:solidFill>
                  <a:schemeClr val="dk1"/>
                </a:solidFill>
              </a:rPr>
              <a:t>It is the STUDENT’s responsibility to get the assignment at the beginning of class. </a:t>
            </a:r>
            <a:endParaRPr b="0" i="0" u="none" cap="none" strike="noStrike">
              <a:solidFill>
                <a:schemeClr val="dk1"/>
              </a:solidFill>
            </a:endParaRPr>
          </a:p>
          <a:p>
            <a:pPr indent="-342900" lvl="0" marL="342900" marR="0" rtl="0" algn="l">
              <a:lnSpc>
                <a:spcPct val="80000"/>
              </a:lnSpc>
              <a:spcBef>
                <a:spcPts val="595"/>
              </a:spcBef>
              <a:spcAft>
                <a:spcPts val="0"/>
              </a:spcAft>
              <a:buClr>
                <a:schemeClr val="dk1"/>
              </a:buClr>
              <a:buSzPts val="2975"/>
              <a:buFont typeface="Arial"/>
              <a:buChar char="•"/>
            </a:pPr>
            <a:r>
              <a:rPr lang="en-US"/>
              <a:t>Doctor excuse notes will be honored as long as stated.  In this case, the s</a:t>
            </a:r>
            <a:r>
              <a:rPr b="0" i="0" lang="en-US" u="none" cap="none" strike="noStrike">
                <a:solidFill>
                  <a:schemeClr val="dk1"/>
                </a:solidFill>
              </a:rPr>
              <a:t>tudent will receive a contract and are to complete a written assignment daily to </a:t>
            </a:r>
            <a:r>
              <a:rPr lang="en-US"/>
              <a:t>earn </a:t>
            </a:r>
            <a:r>
              <a:rPr b="0" i="0" lang="en-US" u="none" cap="none" strike="noStrike">
                <a:solidFill>
                  <a:schemeClr val="dk1"/>
                </a:solidFill>
              </a:rPr>
              <a:t>their daily points during the time of injury.</a:t>
            </a:r>
            <a:endParaRPr b="0" i="0" u="none" cap="none" strike="noStrike">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Calibri"/>
              <a:buNone/>
            </a:pPr>
            <a:r>
              <a:rPr b="1" lang="en-US"/>
              <a:t>What games or sports will we play?</a:t>
            </a:r>
            <a:endParaRPr/>
          </a:p>
        </p:txBody>
      </p:sp>
      <p:sp>
        <p:nvSpPr>
          <p:cNvPr id="182" name="Google Shape;182;p14"/>
          <p:cNvSpPr/>
          <p:nvPr>
            <p:ph idx="1" type="body"/>
          </p:nvPr>
        </p:nvSpPr>
        <p:spPr>
          <a:xfrm>
            <a:off x="214525" y="1417650"/>
            <a:ext cx="8693400" cy="5322300"/>
          </a:xfrm>
          <a:prstGeom prst="star12">
            <a:avLst>
              <a:gd fmla="val 39032" name="adj"/>
            </a:avLst>
          </a:prstGeom>
          <a:solidFill>
            <a:srgbClr val="C5D8F1"/>
          </a:solidFill>
          <a:ln cap="flat" cmpd="sng" w="25400">
            <a:solidFill>
              <a:srgbClr val="395E89"/>
            </a:solidFill>
            <a:prstDash val="solid"/>
            <a:round/>
            <a:headEnd len="sm" w="sm" type="none"/>
            <a:tailEnd len="sm" w="sm" type="none"/>
          </a:ln>
        </p:spPr>
        <p:txBody>
          <a:bodyPr anchorCtr="0" anchor="ctr" bIns="91425" lIns="91425" spcFirstLastPara="1" rIns="91425" wrap="square" tIns="91425">
            <a:noAutofit/>
          </a:bodyPr>
          <a:lstStyle/>
          <a:p>
            <a:pPr indent="0" lvl="0" marL="25400" rtl="0" algn="ctr">
              <a:lnSpc>
                <a:spcPct val="100000"/>
              </a:lnSpc>
              <a:spcBef>
                <a:spcPts val="640"/>
              </a:spcBef>
              <a:spcAft>
                <a:spcPts val="0"/>
              </a:spcAft>
              <a:buSzPts val="3200"/>
              <a:buNone/>
            </a:pPr>
            <a:r>
              <a:rPr lang="en-US" sz="2700">
                <a:solidFill>
                  <a:srgbClr val="1C4587"/>
                </a:solidFill>
                <a:latin typeface="Arial"/>
                <a:ea typeface="Arial"/>
                <a:cs typeface="Arial"/>
                <a:sym typeface="Arial"/>
              </a:rPr>
              <a:t>We focus a lot on teamwork &amp; cooperation.  </a:t>
            </a:r>
            <a:endParaRPr sz="2700">
              <a:solidFill>
                <a:srgbClr val="1C4587"/>
              </a:solidFill>
              <a:latin typeface="Arial"/>
              <a:ea typeface="Arial"/>
              <a:cs typeface="Arial"/>
              <a:sym typeface="Arial"/>
            </a:endParaRPr>
          </a:p>
          <a:p>
            <a:pPr indent="0" lvl="0" marL="25400" rtl="0" algn="ctr">
              <a:lnSpc>
                <a:spcPct val="100000"/>
              </a:lnSpc>
              <a:spcBef>
                <a:spcPts val="640"/>
              </a:spcBef>
              <a:spcAft>
                <a:spcPts val="0"/>
              </a:spcAft>
              <a:buSzPts val="3200"/>
              <a:buNone/>
            </a:pPr>
            <a:r>
              <a:rPr lang="en-US" sz="2700">
                <a:solidFill>
                  <a:srgbClr val="1C4587"/>
                </a:solidFill>
                <a:latin typeface="Arial"/>
                <a:ea typeface="Arial"/>
                <a:cs typeface="Arial"/>
                <a:sym typeface="Arial"/>
              </a:rPr>
              <a:t>We will learn SKILLS through non-traditional games &amp; activities.  </a:t>
            </a:r>
            <a:endParaRPr sz="3100">
              <a:solidFill>
                <a:srgbClr val="1C4587"/>
              </a:solidFill>
            </a:endParaRPr>
          </a:p>
          <a:p>
            <a:pPr indent="0" lvl="0" marL="25400" rtl="0" algn="ctr">
              <a:lnSpc>
                <a:spcPct val="100000"/>
              </a:lnSpc>
              <a:spcBef>
                <a:spcPts val="640"/>
              </a:spcBef>
              <a:spcAft>
                <a:spcPts val="0"/>
              </a:spcAft>
              <a:buSzPts val="3200"/>
              <a:buNone/>
            </a:pPr>
            <a:r>
              <a:rPr lang="en-US" sz="2700">
                <a:solidFill>
                  <a:srgbClr val="1C4587"/>
                </a:solidFill>
                <a:latin typeface="Arial"/>
                <a:ea typeface="Arial"/>
                <a:cs typeface="Arial"/>
                <a:sym typeface="Arial"/>
              </a:rPr>
              <a:t>Generally speaking, traditional sports will be modified to make PE more fun, and successful for ALL of the students!</a:t>
            </a:r>
            <a:endParaRPr sz="3100">
              <a:solidFill>
                <a:srgbClr val="1C4587"/>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b="0" i="0" lang="en-US" sz="4400" u="none" cap="none" strike="noStrike">
                <a:solidFill>
                  <a:schemeClr val="dk1"/>
                </a:solidFill>
                <a:latin typeface="Calibri"/>
                <a:ea typeface="Calibri"/>
                <a:cs typeface="Calibri"/>
                <a:sym typeface="Calibri"/>
              </a:rPr>
              <a:t>Grading</a:t>
            </a:r>
            <a:endParaRPr b="0" i="0" sz="4400" u="none" cap="none" strike="noStrike">
              <a:solidFill>
                <a:schemeClr val="dk1"/>
              </a:solidFill>
              <a:latin typeface="Calibri"/>
              <a:ea typeface="Calibri"/>
              <a:cs typeface="Calibri"/>
              <a:sym typeface="Calibri"/>
            </a:endParaRPr>
          </a:p>
        </p:txBody>
      </p:sp>
      <p:graphicFrame>
        <p:nvGraphicFramePr>
          <p:cNvPr id="188" name="Google Shape;188;p15"/>
          <p:cNvGraphicFramePr/>
          <p:nvPr/>
        </p:nvGraphicFramePr>
        <p:xfrm>
          <a:off x="267077" y="1128528"/>
          <a:ext cx="3000000" cy="3000000"/>
        </p:xfrm>
        <a:graphic>
          <a:graphicData uri="http://schemas.openxmlformats.org/drawingml/2006/table">
            <a:tbl>
              <a:tblPr bandCol="1" bandRow="1" firstCol="1" firstRow="1" lastCol="1" lastRow="1">
                <a:noFill/>
                <a:tableStyleId>{F730BCFB-4AEC-4D93-A9A7-593430661E13}</a:tableStyleId>
              </a:tblPr>
              <a:tblGrid>
                <a:gridCol w="832725"/>
                <a:gridCol w="7777125"/>
              </a:tblGrid>
              <a:tr h="2149925">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75%</a:t>
                      </a:r>
                      <a:endParaRPr sz="20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Daily Points (10 points per day)</a:t>
                      </a:r>
                      <a:endParaRPr sz="20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000"/>
                        <a:buFont typeface="Arial"/>
                        <a:buNone/>
                      </a:pPr>
                      <a:r>
                        <a:rPr b="0" lang="en-US" sz="2000" u="none" cap="none" strike="noStrike">
                          <a:latin typeface="Calibri"/>
                          <a:ea typeface="Calibri"/>
                          <a:cs typeface="Calibri"/>
                          <a:sym typeface="Calibri"/>
                        </a:rPr>
                        <a:t>5 – Warm-up and/or Cool-down Activities </a:t>
                      </a:r>
                      <a:endParaRPr b="0" sz="2000" u="none" cap="none" strike="noStrike">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000"/>
                        <a:buFont typeface="Arial"/>
                        <a:buNone/>
                      </a:pPr>
                      <a:r>
                        <a:rPr b="0" lang="en-US" sz="2000" u="none" cap="none" strike="noStrike">
                          <a:latin typeface="Calibri"/>
                          <a:ea typeface="Calibri"/>
                          <a:cs typeface="Calibri"/>
                          <a:sym typeface="Calibri"/>
                        </a:rPr>
                        <a:t>5 –Participation/Effort in class drills or the main activity </a:t>
                      </a:r>
                      <a:endParaRPr/>
                    </a:p>
                    <a:p>
                      <a:pPr indent="0" lvl="0" marL="0" marR="0" rtl="0" algn="l">
                        <a:lnSpc>
                          <a:spcPct val="115000"/>
                        </a:lnSpc>
                        <a:spcBef>
                          <a:spcPts val="0"/>
                        </a:spcBef>
                        <a:spcAft>
                          <a:spcPts val="0"/>
                        </a:spcAft>
                        <a:buClr>
                          <a:srgbClr val="000000"/>
                        </a:buClr>
                        <a:buSzPts val="1800"/>
                        <a:buFont typeface="Arial"/>
                        <a:buNone/>
                      </a:pPr>
                      <a:r>
                        <a:rPr b="0" lang="en-US" sz="1800" u="none" cap="none" strike="noStrike">
                          <a:latin typeface="Calibri"/>
                          <a:ea typeface="Calibri"/>
                          <a:cs typeface="Calibri"/>
                          <a:sym typeface="Calibri"/>
                        </a:rPr>
                        <a:t>*Students not wearing proper shoes or clothing may not be allowed to participate.</a:t>
                      </a:r>
                      <a:endParaRPr/>
                    </a:p>
                  </a:txBody>
                  <a:tcPr marT="0" marB="0" marR="68575" marL="68575"/>
                </a:tc>
              </a:tr>
              <a:tr h="3609075">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25%</a:t>
                      </a:r>
                      <a:endParaRPr sz="20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Clr>
                          <a:srgbClr val="000000"/>
                        </a:buClr>
                        <a:buSzPts val="2000"/>
                        <a:buFont typeface="Arial"/>
                        <a:buNone/>
                      </a:pPr>
                      <a:r>
                        <a:rPr lang="en-US" sz="2000" u="none" cap="none" strike="noStrike">
                          <a:latin typeface="Calibri"/>
                          <a:ea typeface="Calibri"/>
                          <a:cs typeface="Calibri"/>
                          <a:sym typeface="Calibri"/>
                        </a:rPr>
                        <a:t>Classwork &amp; Other Assignments </a:t>
                      </a:r>
                      <a:endParaRPr/>
                    </a:p>
                    <a:p>
                      <a:pPr indent="0" lvl="0" marL="0" marR="0" rtl="0" algn="l">
                        <a:lnSpc>
                          <a:spcPct val="115000"/>
                        </a:lnSpc>
                        <a:spcBef>
                          <a:spcPts val="0"/>
                        </a:spcBef>
                        <a:spcAft>
                          <a:spcPts val="0"/>
                        </a:spcAft>
                        <a:buClr>
                          <a:srgbClr val="000000"/>
                        </a:buClr>
                        <a:buSzPts val="2000"/>
                        <a:buFont typeface="Arial"/>
                        <a:buNone/>
                      </a:pPr>
                      <a:r>
                        <a:rPr b="0" lang="en-US" sz="2000" u="none" cap="none" strike="noStrike">
                          <a:latin typeface="Calibri"/>
                          <a:ea typeface="Calibri"/>
                          <a:cs typeface="Calibri"/>
                          <a:sym typeface="Calibri"/>
                        </a:rPr>
                        <a:t>Including but not limited to:</a:t>
                      </a:r>
                      <a:endParaRPr b="0" sz="2000" u="none" cap="none" strike="noStrike">
                        <a:latin typeface="Calibri"/>
                        <a:ea typeface="Calibri"/>
                        <a:cs typeface="Calibri"/>
                        <a:sym typeface="Calibri"/>
                      </a:endParaRPr>
                    </a:p>
                    <a:p>
                      <a:pPr indent="-342900" lvl="0" marL="342900" marR="0" rtl="0" algn="l">
                        <a:lnSpc>
                          <a:spcPct val="115000"/>
                        </a:lnSpc>
                        <a:spcBef>
                          <a:spcPts val="0"/>
                        </a:spcBef>
                        <a:spcAft>
                          <a:spcPts val="0"/>
                        </a:spcAft>
                        <a:buClr>
                          <a:schemeClr val="dk1"/>
                        </a:buClr>
                        <a:buSzPts val="2000"/>
                        <a:buFont typeface="Book Antiqua"/>
                        <a:buChar char="◘"/>
                      </a:pPr>
                      <a:r>
                        <a:rPr b="0" lang="en-US" sz="2000" u="none" cap="none" strike="noStrike">
                          <a:latin typeface="Calibri"/>
                          <a:ea typeface="Calibri"/>
                          <a:cs typeface="Calibri"/>
                          <a:sym typeface="Calibri"/>
                        </a:rPr>
                        <a:t>Written Assignments </a:t>
                      </a:r>
                      <a:endParaRPr/>
                    </a:p>
                    <a:p>
                      <a:pPr indent="-342900" lvl="0" marL="342900" marR="0" rtl="0" algn="l">
                        <a:lnSpc>
                          <a:spcPct val="115000"/>
                        </a:lnSpc>
                        <a:spcBef>
                          <a:spcPts val="0"/>
                        </a:spcBef>
                        <a:spcAft>
                          <a:spcPts val="0"/>
                        </a:spcAft>
                        <a:buClr>
                          <a:schemeClr val="dk1"/>
                        </a:buClr>
                        <a:buSzPts val="2000"/>
                        <a:buFont typeface="Book Antiqua"/>
                        <a:buChar char="◘"/>
                      </a:pPr>
                      <a:r>
                        <a:rPr b="0" lang="en-US" sz="2000" u="none" cap="none" strike="noStrike">
                          <a:latin typeface="Calibri"/>
                          <a:ea typeface="Calibri"/>
                          <a:cs typeface="Calibri"/>
                          <a:sym typeface="Calibri"/>
                        </a:rPr>
                        <a:t>Quizzes</a:t>
                      </a:r>
                      <a:endParaRPr/>
                    </a:p>
                    <a:p>
                      <a:pPr indent="-342900" lvl="0" marL="342900" marR="0" rtl="0" algn="l">
                        <a:lnSpc>
                          <a:spcPct val="115000"/>
                        </a:lnSpc>
                        <a:spcBef>
                          <a:spcPts val="0"/>
                        </a:spcBef>
                        <a:spcAft>
                          <a:spcPts val="0"/>
                        </a:spcAft>
                        <a:buClr>
                          <a:schemeClr val="dk1"/>
                        </a:buClr>
                        <a:buSzPts val="2000"/>
                        <a:buFont typeface="Book Antiqua"/>
                        <a:buChar char="◘"/>
                      </a:pPr>
                      <a:r>
                        <a:rPr b="0" lang="en-US" sz="2000" u="none" cap="none" strike="noStrike">
                          <a:latin typeface="Calibri"/>
                          <a:ea typeface="Calibri"/>
                          <a:cs typeface="Calibri"/>
                          <a:sym typeface="Calibri"/>
                        </a:rPr>
                        <a:t>Google Classroom</a:t>
                      </a:r>
                      <a:endParaRPr b="0" sz="2000" u="none" cap="none" strike="noStrike">
                        <a:latin typeface="Calibri"/>
                        <a:ea typeface="Calibri"/>
                        <a:cs typeface="Calibri"/>
                        <a:sym typeface="Calibri"/>
                      </a:endParaRPr>
                    </a:p>
                    <a:p>
                      <a:pPr indent="-342900" lvl="0" marL="342900" marR="0" rtl="0" algn="l">
                        <a:lnSpc>
                          <a:spcPct val="115000"/>
                        </a:lnSpc>
                        <a:spcBef>
                          <a:spcPts val="0"/>
                        </a:spcBef>
                        <a:spcAft>
                          <a:spcPts val="0"/>
                        </a:spcAft>
                        <a:buClr>
                          <a:schemeClr val="dk1"/>
                        </a:buClr>
                        <a:buSzPts val="2000"/>
                        <a:buFont typeface="Book Antiqua"/>
                        <a:buChar char="◘"/>
                      </a:pPr>
                      <a:r>
                        <a:rPr b="0" lang="en-US" sz="2000" u="none" cap="none" strike="noStrike">
                          <a:latin typeface="Calibri"/>
                          <a:ea typeface="Calibri"/>
                          <a:cs typeface="Calibri"/>
                          <a:sym typeface="Calibri"/>
                        </a:rPr>
                        <a:t>Passing Scores based on FitnessGram Standards (Standards are based on gender and age as of March 15, 2023, when we begin the state mandated fitness testing).</a:t>
                      </a:r>
                      <a:endParaRPr b="0" sz="2000" u="none" cap="none" strike="noStrike">
                        <a:latin typeface="Calibri"/>
                        <a:ea typeface="Calibri"/>
                        <a:cs typeface="Calibri"/>
                        <a:sym typeface="Calibri"/>
                      </a:endParaRPr>
                    </a:p>
                    <a:p>
                      <a:pPr indent="-342900" lvl="0" marL="342900" marR="0" rtl="0" algn="l">
                        <a:lnSpc>
                          <a:spcPct val="115000"/>
                        </a:lnSpc>
                        <a:spcBef>
                          <a:spcPts val="0"/>
                        </a:spcBef>
                        <a:spcAft>
                          <a:spcPts val="0"/>
                        </a:spcAft>
                        <a:buClr>
                          <a:schemeClr val="dk1"/>
                        </a:buClr>
                        <a:buSzPts val="2000"/>
                        <a:buFont typeface="Book Antiqua"/>
                        <a:buChar char="◘"/>
                      </a:pPr>
                      <a:r>
                        <a:rPr b="0" lang="en-US" sz="2000" u="none" cap="none" strike="noStrike">
                          <a:latin typeface="Calibri"/>
                          <a:ea typeface="Calibri"/>
                          <a:cs typeface="Calibri"/>
                          <a:sym typeface="Calibri"/>
                        </a:rPr>
                        <a:t>Improvement on Fitness Tests </a:t>
                      </a:r>
                      <a:endParaRPr b="0" sz="2000" u="none" cap="none" strike="noStrike">
                        <a:latin typeface="Calibri"/>
                        <a:ea typeface="Calibri"/>
                        <a:cs typeface="Calibri"/>
                        <a:sym typeface="Calibri"/>
                      </a:endParaRPr>
                    </a:p>
                    <a:p>
                      <a:pPr indent="-342900" lvl="0" marL="342900" marR="0" rtl="0" algn="l">
                        <a:lnSpc>
                          <a:spcPct val="115000"/>
                        </a:lnSpc>
                        <a:spcBef>
                          <a:spcPts val="0"/>
                        </a:spcBef>
                        <a:spcAft>
                          <a:spcPts val="0"/>
                        </a:spcAft>
                        <a:buClr>
                          <a:schemeClr val="dk1"/>
                        </a:buClr>
                        <a:buSzPts val="2000"/>
                        <a:buFont typeface="Book Antiqua"/>
                        <a:buChar char="◘"/>
                      </a:pPr>
                      <a:r>
                        <a:rPr b="0" lang="en-US" sz="2000" u="none" cap="none" strike="noStrike">
                          <a:latin typeface="Calibri"/>
                          <a:ea typeface="Calibri"/>
                          <a:cs typeface="Calibri"/>
                          <a:sym typeface="Calibri"/>
                        </a:rPr>
                        <a:t>Individual Fitness Sheets (IFS)</a:t>
                      </a:r>
                      <a:endParaRPr b="0" sz="20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b="0" i="0" lang="en-US" sz="4400" u="none" cap="none" strike="noStrike">
                <a:solidFill>
                  <a:schemeClr val="dk1"/>
                </a:solidFill>
                <a:latin typeface="Calibri"/>
                <a:ea typeface="Calibri"/>
                <a:cs typeface="Calibri"/>
                <a:sym typeface="Calibri"/>
              </a:rPr>
              <a:t>Physical Fitness Testing</a:t>
            </a:r>
            <a:endParaRPr b="0" i="0" sz="4400" u="none" cap="none" strike="noStrike">
              <a:solidFill>
                <a:schemeClr val="dk1"/>
              </a:solidFill>
              <a:latin typeface="Calibri"/>
              <a:ea typeface="Calibri"/>
              <a:cs typeface="Calibri"/>
              <a:sym typeface="Calibri"/>
            </a:endParaRPr>
          </a:p>
        </p:txBody>
      </p:sp>
      <p:sp>
        <p:nvSpPr>
          <p:cNvPr id="194" name="Google Shape;194;p16"/>
          <p:cNvSpPr txBox="1"/>
          <p:nvPr>
            <p:ph idx="1" type="body"/>
          </p:nvPr>
        </p:nvSpPr>
        <p:spPr>
          <a:xfrm>
            <a:off x="457200" y="1600200"/>
            <a:ext cx="8229600" cy="5257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Mandated State Physical Fitness Testing in March</a:t>
            </a:r>
            <a:endParaRPr/>
          </a:p>
          <a:p>
            <a:pPr indent="-285750" lvl="1" marL="742950" marR="0" rtl="0" algn="l">
              <a:lnSpc>
                <a:spcPct val="90000"/>
              </a:lnSpc>
              <a:spcBef>
                <a:spcPts val="518"/>
              </a:spcBef>
              <a:spcAft>
                <a:spcPts val="0"/>
              </a:spcAft>
              <a:buClr>
                <a:schemeClr val="dk1"/>
              </a:buClr>
              <a:buSzPts val="2590"/>
              <a:buFont typeface="Arial"/>
              <a:buChar char="–"/>
            </a:pPr>
            <a:r>
              <a:rPr b="0" i="0" lang="en-US" sz="3000" u="sng" cap="none" strike="noStrike">
                <a:solidFill>
                  <a:srgbClr val="0070C0"/>
                </a:solidFill>
              </a:rPr>
              <a:t>Mile Run </a:t>
            </a:r>
            <a:r>
              <a:rPr b="0" i="0" lang="en-US" sz="3000" u="none" cap="none" strike="noStrike">
                <a:solidFill>
                  <a:srgbClr val="0070C0"/>
                </a:solidFill>
              </a:rPr>
              <a:t>– used to calculate VO2 Max</a:t>
            </a:r>
            <a:endParaRPr sz="3000">
              <a:solidFill>
                <a:srgbClr val="0070C0"/>
              </a:solidFill>
            </a:endParaRPr>
          </a:p>
          <a:p>
            <a:pPr indent="-285750" lvl="1" marL="742950" marR="0" rtl="0" algn="l">
              <a:lnSpc>
                <a:spcPct val="90000"/>
              </a:lnSpc>
              <a:spcBef>
                <a:spcPts val="518"/>
              </a:spcBef>
              <a:spcAft>
                <a:spcPts val="0"/>
              </a:spcAft>
              <a:buClr>
                <a:schemeClr val="dk1"/>
              </a:buClr>
              <a:buSzPts val="2590"/>
              <a:buFont typeface="Arial"/>
              <a:buChar char="–"/>
            </a:pPr>
            <a:r>
              <a:rPr b="0" i="0" lang="en-US" sz="3000" u="sng" cap="none" strike="noStrike">
                <a:solidFill>
                  <a:srgbClr val="0070C0"/>
                </a:solidFill>
              </a:rPr>
              <a:t>PACER</a:t>
            </a:r>
            <a:r>
              <a:rPr b="0" i="0" lang="en-US" sz="3000" u="none" cap="none" strike="noStrike">
                <a:solidFill>
                  <a:srgbClr val="0070C0"/>
                </a:solidFill>
              </a:rPr>
              <a:t> (Progressive Aerobic Cardiovascular Endurance Run) – used to calculate VO2 Max</a:t>
            </a:r>
            <a:endParaRPr sz="3000">
              <a:solidFill>
                <a:srgbClr val="0070C0"/>
              </a:solidFill>
            </a:endParaRPr>
          </a:p>
          <a:p>
            <a:pPr indent="-285750" lvl="1" marL="742950" marR="0" rtl="0" algn="l">
              <a:lnSpc>
                <a:spcPct val="90000"/>
              </a:lnSpc>
              <a:spcBef>
                <a:spcPts val="518"/>
              </a:spcBef>
              <a:spcAft>
                <a:spcPts val="0"/>
              </a:spcAft>
              <a:buClr>
                <a:schemeClr val="dk1"/>
              </a:buClr>
              <a:buSzPts val="2590"/>
              <a:buFont typeface="Arial"/>
              <a:buChar char="–"/>
            </a:pPr>
            <a:r>
              <a:rPr b="0" i="0" lang="en-US" sz="3000" u="sng" cap="none" strike="noStrike">
                <a:solidFill>
                  <a:srgbClr val="FF0000"/>
                </a:solidFill>
              </a:rPr>
              <a:t>Push-ups</a:t>
            </a:r>
            <a:r>
              <a:rPr b="0" i="0" lang="en-US" sz="3000" u="none" cap="none" strike="noStrike">
                <a:solidFill>
                  <a:srgbClr val="FF0000"/>
                </a:solidFill>
              </a:rPr>
              <a:t> – Muscular Strength &amp; Endurance</a:t>
            </a:r>
            <a:endParaRPr sz="3000">
              <a:solidFill>
                <a:srgbClr val="FF0000"/>
              </a:solidFill>
            </a:endParaRPr>
          </a:p>
          <a:p>
            <a:pPr indent="-285750" lvl="1" marL="742950" marR="0" rtl="0" algn="l">
              <a:lnSpc>
                <a:spcPct val="90000"/>
              </a:lnSpc>
              <a:spcBef>
                <a:spcPts val="518"/>
              </a:spcBef>
              <a:spcAft>
                <a:spcPts val="0"/>
              </a:spcAft>
              <a:buClr>
                <a:schemeClr val="dk1"/>
              </a:buClr>
              <a:buSzPts val="2590"/>
              <a:buFont typeface="Arial"/>
              <a:buChar char="–"/>
            </a:pPr>
            <a:r>
              <a:rPr b="0" i="0" lang="en-US" sz="3000" u="sng" cap="none" strike="noStrike">
                <a:solidFill>
                  <a:srgbClr val="FF0000"/>
                </a:solidFill>
              </a:rPr>
              <a:t>Curl-ups</a:t>
            </a:r>
            <a:r>
              <a:rPr b="0" i="0" lang="en-US" sz="3000" u="none" cap="none" strike="noStrike">
                <a:solidFill>
                  <a:srgbClr val="FF0000"/>
                </a:solidFill>
              </a:rPr>
              <a:t> – Muscular Strength &amp; Endurance</a:t>
            </a:r>
            <a:endParaRPr sz="3000">
              <a:solidFill>
                <a:srgbClr val="FF0000"/>
              </a:solidFill>
            </a:endParaRPr>
          </a:p>
          <a:p>
            <a:pPr indent="-285750" lvl="1" marL="742950" marR="0" rtl="0" algn="l">
              <a:lnSpc>
                <a:spcPct val="90000"/>
              </a:lnSpc>
              <a:spcBef>
                <a:spcPts val="518"/>
              </a:spcBef>
              <a:spcAft>
                <a:spcPts val="0"/>
              </a:spcAft>
              <a:buClr>
                <a:schemeClr val="dk1"/>
              </a:buClr>
              <a:buSzPts val="2590"/>
              <a:buFont typeface="Arial"/>
              <a:buChar char="–"/>
            </a:pPr>
            <a:r>
              <a:rPr b="0" i="0" lang="en-US" sz="3000" u="none" cap="none" strike="noStrike">
                <a:solidFill>
                  <a:srgbClr val="7030A0"/>
                </a:solidFill>
              </a:rPr>
              <a:t>Trunk Lift – Flexibility &amp; Lower Back Strength</a:t>
            </a:r>
            <a:endParaRPr sz="3000">
              <a:solidFill>
                <a:srgbClr val="7030A0"/>
              </a:solidFill>
            </a:endParaRPr>
          </a:p>
          <a:p>
            <a:pPr indent="-285750" lvl="1" marL="742950" marR="0" rtl="0" algn="l">
              <a:lnSpc>
                <a:spcPct val="90000"/>
              </a:lnSpc>
              <a:spcBef>
                <a:spcPts val="518"/>
              </a:spcBef>
              <a:spcAft>
                <a:spcPts val="0"/>
              </a:spcAft>
              <a:buClr>
                <a:schemeClr val="dk1"/>
              </a:buClr>
              <a:buSzPts val="2590"/>
              <a:buFont typeface="Arial"/>
              <a:buChar char="–"/>
            </a:pPr>
            <a:r>
              <a:rPr b="0" i="0" lang="en-US" sz="3000" u="none" cap="none" strike="noStrike">
                <a:solidFill>
                  <a:srgbClr val="00B050"/>
                </a:solidFill>
              </a:rPr>
              <a:t>Shoulder Stretch – Flexibility</a:t>
            </a:r>
            <a:endParaRPr sz="3000">
              <a:solidFill>
                <a:srgbClr val="00B050"/>
              </a:solidFill>
            </a:endParaRPr>
          </a:p>
          <a:p>
            <a:pPr indent="-285750" lvl="1" marL="742950" marR="0" rtl="0" algn="l">
              <a:lnSpc>
                <a:spcPct val="90000"/>
              </a:lnSpc>
              <a:spcBef>
                <a:spcPts val="518"/>
              </a:spcBef>
              <a:spcAft>
                <a:spcPts val="0"/>
              </a:spcAft>
              <a:buClr>
                <a:schemeClr val="dk1"/>
              </a:buClr>
              <a:buSzPts val="2590"/>
              <a:buFont typeface="Arial"/>
              <a:buChar char="–"/>
            </a:pPr>
            <a:r>
              <a:rPr b="0" i="0" lang="en-US" sz="3000" u="none" cap="none" strike="noStrike">
                <a:solidFill>
                  <a:srgbClr val="00B050"/>
                </a:solidFill>
              </a:rPr>
              <a:t>Back-Saver Sit &amp; Reach - Flexibility</a:t>
            </a:r>
            <a:endParaRPr sz="3000">
              <a:solidFill>
                <a:srgbClr val="00B050"/>
              </a:solidFill>
            </a:endParaRPr>
          </a:p>
          <a:p>
            <a:pPr indent="-285750" lvl="1" marL="742950" marR="0" rtl="0" algn="l">
              <a:lnSpc>
                <a:spcPct val="90000"/>
              </a:lnSpc>
              <a:spcBef>
                <a:spcPts val="518"/>
              </a:spcBef>
              <a:spcAft>
                <a:spcPts val="0"/>
              </a:spcAft>
              <a:buClr>
                <a:schemeClr val="dk1"/>
              </a:buClr>
              <a:buSzPts val="2590"/>
              <a:buFont typeface="Arial"/>
              <a:buChar char="–"/>
            </a:pPr>
            <a:r>
              <a:rPr b="0" i="0" lang="en-US" sz="3000" u="none" cap="none" strike="noStrike">
                <a:solidFill>
                  <a:srgbClr val="FFC000"/>
                </a:solidFill>
              </a:rPr>
              <a:t>Height &amp; Weight - Body Mass Index* </a:t>
            </a:r>
            <a:endParaRPr sz="3000">
              <a:solidFill>
                <a:srgbClr val="FFC000"/>
              </a:solidFill>
            </a:endParaRPr>
          </a:p>
        </p:txBody>
      </p:sp>
      <p:pic>
        <p:nvPicPr>
          <p:cNvPr descr="C:\Users\chelsea.colliver\AppData\Local\Microsoft\Windows\Temporary Internet Files\Content.IE5\G5JMQXKT\MC900281102[1].wmf" id="195" name="Google Shape;195;p16"/>
          <p:cNvPicPr preferRelativeResize="0"/>
          <p:nvPr/>
        </p:nvPicPr>
        <p:blipFill rotWithShape="1">
          <a:blip r:embed="rId3">
            <a:alphaModFix/>
          </a:blip>
          <a:srcRect b="0" l="0" r="0" t="0"/>
          <a:stretch/>
        </p:blipFill>
        <p:spPr>
          <a:xfrm>
            <a:off x="7026648" y="4775071"/>
            <a:ext cx="2117352" cy="1981200"/>
          </a:xfrm>
          <a:prstGeom prst="rect">
            <a:avLst/>
          </a:prstGeom>
          <a:noFill/>
          <a:ln>
            <a:noFill/>
          </a:ln>
        </p:spPr>
      </p:pic>
      <p:pic>
        <p:nvPicPr>
          <p:cNvPr descr="C:\Users\chelsea.colliver\AppData\Local\Microsoft\Windows\Temporary Internet Files\Content.IE5\G5JMQXKT\MC900438742[1].jpg" id="196" name="Google Shape;196;p16"/>
          <p:cNvPicPr preferRelativeResize="0"/>
          <p:nvPr/>
        </p:nvPicPr>
        <p:blipFill rotWithShape="1">
          <a:blip r:embed="rId4">
            <a:alphaModFix/>
          </a:blip>
          <a:srcRect b="0" l="0" r="0" t="0"/>
          <a:stretch/>
        </p:blipFill>
        <p:spPr>
          <a:xfrm>
            <a:off x="533400" y="609600"/>
            <a:ext cx="1219200" cy="914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7"/>
          <p:cNvSpPr txBox="1"/>
          <p:nvPr>
            <p:ph type="title"/>
          </p:nvPr>
        </p:nvSpPr>
        <p:spPr>
          <a:xfrm>
            <a:off x="457200" y="160199"/>
            <a:ext cx="8229600" cy="607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lang="en-US" sz="2600"/>
              <a:t>Percentage of Students who </a:t>
            </a:r>
            <a:r>
              <a:rPr b="1" lang="en-US" sz="2600" u="sng"/>
              <a:t>Passed</a:t>
            </a:r>
            <a:r>
              <a:rPr b="0" i="0" lang="en-US" sz="2600" u="none" cap="none" strike="noStrike">
                <a:solidFill>
                  <a:schemeClr val="dk1"/>
                </a:solidFill>
                <a:latin typeface="Calibri"/>
                <a:ea typeface="Calibri"/>
                <a:cs typeface="Calibri"/>
                <a:sym typeface="Calibri"/>
              </a:rPr>
              <a:t> Physical Fitness Test</a:t>
            </a:r>
            <a:r>
              <a:rPr lang="en-US" sz="2600"/>
              <a:t>ing</a:t>
            </a:r>
            <a:endParaRPr b="0" i="0" sz="2600" u="none" cap="none" strike="noStrike">
              <a:solidFill>
                <a:schemeClr val="dk1"/>
              </a:solidFill>
              <a:latin typeface="Calibri"/>
              <a:ea typeface="Calibri"/>
              <a:cs typeface="Calibri"/>
              <a:sym typeface="Calibri"/>
            </a:endParaRPr>
          </a:p>
        </p:txBody>
      </p:sp>
      <p:graphicFrame>
        <p:nvGraphicFramePr>
          <p:cNvPr id="202" name="Google Shape;202;p17"/>
          <p:cNvGraphicFramePr/>
          <p:nvPr/>
        </p:nvGraphicFramePr>
        <p:xfrm>
          <a:off x="299036" y="767399"/>
          <a:ext cx="3000000" cy="3000000"/>
        </p:xfrm>
        <a:graphic>
          <a:graphicData uri="http://schemas.openxmlformats.org/drawingml/2006/table">
            <a:tbl>
              <a:tblPr bandRow="1" firstRow="1">
                <a:noFill/>
                <a:tableStyleId>{F730BCFB-4AEC-4D93-A9A7-593430661E13}</a:tableStyleId>
              </a:tblPr>
              <a:tblGrid>
                <a:gridCol w="1743750"/>
                <a:gridCol w="1611275"/>
                <a:gridCol w="1131100"/>
                <a:gridCol w="949700"/>
                <a:gridCol w="939025"/>
                <a:gridCol w="1077750"/>
                <a:gridCol w="1135525"/>
              </a:tblGrid>
              <a:tr h="815350">
                <a:tc>
                  <a:txBody>
                    <a:bodyPr/>
                    <a:lstStyle/>
                    <a:p>
                      <a:pPr indent="0" lvl="0" marL="0" marR="0" rtl="0" algn="ctr">
                        <a:lnSpc>
                          <a:spcPct val="100000"/>
                        </a:lnSpc>
                        <a:spcBef>
                          <a:spcPts val="0"/>
                        </a:spcBef>
                        <a:spcAft>
                          <a:spcPts val="0"/>
                        </a:spcAft>
                        <a:buClr>
                          <a:srgbClr val="000000"/>
                        </a:buClr>
                        <a:buSzPts val="1800"/>
                        <a:buFont typeface="Arial"/>
                        <a:buNone/>
                      </a:pPr>
                      <a:r>
                        <a:rPr lang="en-US" sz="1800" u="none" cap="none" strike="noStrike"/>
                        <a:t>COMPONENT TESTED</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800"/>
                        <a:buFont typeface="Calibri"/>
                        <a:buNone/>
                      </a:pPr>
                      <a:r>
                        <a:rPr lang="en-US" sz="1800" u="none" cap="none" strike="noStrike"/>
                        <a:t>TEST</a:t>
                      </a:r>
                      <a:endParaRPr sz="1800" u="none" cap="none" strike="noStrike"/>
                    </a:p>
                  </a:txBody>
                  <a:tcPr marT="45725" marB="45725" marR="91450" marL="91450"/>
                </a:tc>
                <a:tc>
                  <a:txBody>
                    <a:bodyPr/>
                    <a:lstStyle/>
                    <a:p>
                      <a:pPr indent="0" lvl="0" marL="0" marR="0" rtl="0" algn="ctr">
                        <a:lnSpc>
                          <a:spcPct val="100000"/>
                        </a:lnSpc>
                        <a:spcBef>
                          <a:spcPts val="0"/>
                        </a:spcBef>
                        <a:spcAft>
                          <a:spcPts val="0"/>
                        </a:spcAft>
                        <a:buClr>
                          <a:schemeClr val="dk1"/>
                        </a:buClr>
                        <a:buSzPts val="1600"/>
                        <a:buFont typeface="Calibri"/>
                        <a:buNone/>
                      </a:pPr>
                      <a:r>
                        <a:rPr lang="en-US" sz="1600" u="none" cap="none" strike="noStrike"/>
                        <a:t>2014-2015</a:t>
                      </a:r>
                      <a:endParaRPr sz="1600" u="none" cap="none" strike="noStrike"/>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1600"/>
                        <a:buFont typeface="Calibri"/>
                        <a:buNone/>
                      </a:pPr>
                      <a:r>
                        <a:rPr lang="en-US" sz="1600" u="none" cap="none" strike="noStrike"/>
                        <a:t>2015-2016</a:t>
                      </a:r>
                      <a:endParaRPr sz="16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2016-2017</a:t>
                      </a:r>
                      <a:endParaRPr sz="16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2017-2018</a:t>
                      </a:r>
                      <a:endParaRPr sz="16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t>2018-2019</a:t>
                      </a:r>
                      <a:endParaRPr/>
                    </a:p>
                    <a:p>
                      <a:pPr indent="0" lvl="0" marL="0" marR="0" rtl="0" algn="ctr">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67942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Body Composition</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Height</a:t>
                      </a:r>
                      <a:endParaRPr sz="1600" u="none" cap="none" strike="noStrike"/>
                    </a:p>
                    <a:p>
                      <a:pPr indent="0" lvl="0" marL="0" marR="0" rtl="0" algn="l">
                        <a:lnSpc>
                          <a:spcPct val="100000"/>
                        </a:lnSpc>
                        <a:spcBef>
                          <a:spcPts val="0"/>
                        </a:spcBef>
                        <a:spcAft>
                          <a:spcPts val="0"/>
                        </a:spcAft>
                        <a:buClr>
                          <a:srgbClr val="000000"/>
                        </a:buClr>
                        <a:buSzPts val="1600"/>
                        <a:buFont typeface="Arial"/>
                        <a:buNone/>
                      </a:pPr>
                      <a:r>
                        <a:rPr lang="en-US" sz="1600" u="none" cap="none" strike="noStrike"/>
                        <a:t>Weight</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62 %</a:t>
                      </a:r>
                      <a:endParaRPr sz="2000" u="none" cap="none" strike="noStrike"/>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64 %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54 %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52 %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54.2 %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97482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Aerobic Capacity – VO2 Max</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Mile Run &amp; PACER along with Ht. &amp; Wt.</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80 %</a:t>
                      </a:r>
                      <a:endParaRPr sz="2000" u="none" cap="none" strike="noStrike"/>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85 %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84 %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77 %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66.3 %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9748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Upper Body Strength &amp; Endurance</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Push-ups</a:t>
                      </a:r>
                      <a:endParaRPr sz="1600" u="none" cap="none" strike="noStrike"/>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74 %</a:t>
                      </a:r>
                      <a:endParaRPr sz="2000" u="none" cap="none" strike="noStrike"/>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53 %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65 %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76 %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88.4 %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974825">
                <a:tc>
                  <a:txBody>
                    <a:bodyPr/>
                    <a:lstStyle/>
                    <a:p>
                      <a:pPr indent="0" lvl="0" marL="0" marR="0" rtl="0" algn="l">
                        <a:lnSpc>
                          <a:spcPct val="100000"/>
                        </a:lnSpc>
                        <a:spcBef>
                          <a:spcPts val="0"/>
                        </a:spcBef>
                        <a:spcAft>
                          <a:spcPts val="0"/>
                        </a:spcAft>
                        <a:buClr>
                          <a:schemeClr val="dk1"/>
                        </a:buClr>
                        <a:buSzPts val="1600"/>
                        <a:buFont typeface="Calibri"/>
                        <a:buNone/>
                      </a:pPr>
                      <a:r>
                        <a:rPr lang="en-US" sz="1600" u="none" cap="none" strike="noStrike"/>
                        <a:t>Abdominal Strength &amp; Endurance</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Curl-ups</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89 %</a:t>
                      </a:r>
                      <a:endParaRPr sz="2000" u="none" cap="none" strike="noStrike"/>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81 %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78 %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91 %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88.9 %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974825">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Flexibility</a:t>
                      </a:r>
                      <a:endParaRPr sz="16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t>Shoulder Stretch &amp; Back-Saver Sit &amp; Reach Tests</a:t>
                      </a:r>
                      <a:endParaRPr sz="1600" u="none" cap="none" strike="noStrike"/>
                    </a:p>
                  </a:txBody>
                  <a:tcPr marT="45725" marB="45725" marR="91450" marL="91450"/>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98 %</a:t>
                      </a:r>
                      <a:endParaRPr sz="2000" u="none" cap="none" strike="noStrike"/>
                    </a:p>
                  </a:txBody>
                  <a:tcPr marT="45725" marB="45725" marR="91450" marL="91450">
                    <a:lnR cap="flat" cmpd="sng" w="12700">
                      <a:solidFill>
                        <a:srgbClr val="FFFFFF"/>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90 %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97 %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73 %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65.8 %</a:t>
                      </a:r>
                      <a:endParaRPr sz="2000" u="none" cap="none" strike="noStrike"/>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
        <p:nvSpPr>
          <p:cNvPr id="203" name="Google Shape;203;p17"/>
          <p:cNvSpPr txBox="1"/>
          <p:nvPr/>
        </p:nvSpPr>
        <p:spPr>
          <a:xfrm>
            <a:off x="277945" y="6390024"/>
            <a:ext cx="858810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*Note: this data is pre-pandemic.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5D8F1"/>
        </a:solidFill>
      </p:bgPr>
    </p:bg>
    <p:spTree>
      <p:nvGrpSpPr>
        <p:cNvPr id="207" name="Shape 207"/>
        <p:cNvGrpSpPr/>
        <p:nvPr/>
      </p:nvGrpSpPr>
      <p:grpSpPr>
        <a:xfrm>
          <a:off x="0" y="0"/>
          <a:ext cx="0" cy="0"/>
          <a:chOff x="0" y="0"/>
          <a:chExt cx="0" cy="0"/>
        </a:xfrm>
      </p:grpSpPr>
      <p:sp>
        <p:nvSpPr>
          <p:cNvPr id="208" name="Google Shape;208;g2fe697f3040_0_13"/>
          <p:cNvSpPr txBox="1"/>
          <p:nvPr>
            <p:ph type="title"/>
          </p:nvPr>
        </p:nvSpPr>
        <p:spPr>
          <a:xfrm>
            <a:off x="457200" y="274638"/>
            <a:ext cx="8229600" cy="114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US"/>
              <a:t>PE &amp; HMS PTO Sponsored Events</a:t>
            </a:r>
            <a:endParaRPr b="1"/>
          </a:p>
        </p:txBody>
      </p:sp>
      <p:sp>
        <p:nvSpPr>
          <p:cNvPr id="209" name="Google Shape;209;g2fe697f3040_0_13"/>
          <p:cNvSpPr txBox="1"/>
          <p:nvPr>
            <p:ph idx="1" type="body"/>
          </p:nvPr>
        </p:nvSpPr>
        <p:spPr>
          <a:xfrm>
            <a:off x="457200" y="1327925"/>
            <a:ext cx="8229600" cy="5284200"/>
          </a:xfrm>
          <a:prstGeom prst="rect">
            <a:avLst/>
          </a:prstGeom>
        </p:spPr>
        <p:txBody>
          <a:bodyPr anchorCtr="0" anchor="t" bIns="91425" lIns="91425" spcFirstLastPara="1" rIns="91425" wrap="square" tIns="91425">
            <a:noAutofit/>
          </a:bodyPr>
          <a:lstStyle/>
          <a:p>
            <a:pPr indent="-431800" lvl="0" marL="457200" rtl="0" algn="l">
              <a:spcBef>
                <a:spcPts val="640"/>
              </a:spcBef>
              <a:spcAft>
                <a:spcPts val="0"/>
              </a:spcAft>
              <a:buSzPts val="3200"/>
              <a:buChar char="•"/>
            </a:pPr>
            <a:r>
              <a:rPr lang="en-US"/>
              <a:t>Zombie Run Fundraiser during PE classes</a:t>
            </a:r>
            <a:endParaRPr/>
          </a:p>
          <a:p>
            <a:pPr indent="-431800" lvl="0" marL="457200" rtl="0" algn="l">
              <a:spcBef>
                <a:spcPts val="0"/>
              </a:spcBef>
              <a:spcAft>
                <a:spcPts val="0"/>
              </a:spcAft>
              <a:buSzPts val="3200"/>
              <a:buChar char="•"/>
            </a:pPr>
            <a:r>
              <a:rPr lang="en-US"/>
              <a:t>Family Volleyball Night </a:t>
            </a:r>
            <a:endParaRPr/>
          </a:p>
          <a:p>
            <a:pPr indent="-431800" lvl="0" marL="457200" rtl="0" algn="l">
              <a:spcBef>
                <a:spcPts val="0"/>
              </a:spcBef>
              <a:spcAft>
                <a:spcPts val="0"/>
              </a:spcAft>
              <a:buSzPts val="3200"/>
              <a:buChar char="•"/>
            </a:pPr>
            <a:r>
              <a:rPr lang="en-US"/>
              <a:t>Color Run during PE classes</a:t>
            </a:r>
            <a:endParaRPr/>
          </a:p>
          <a:p>
            <a:pPr indent="-431800" lvl="0" marL="457200" rtl="0" algn="l">
              <a:spcBef>
                <a:spcPts val="0"/>
              </a:spcBef>
              <a:spcAft>
                <a:spcPts val="0"/>
              </a:spcAft>
              <a:buSzPts val="3200"/>
              <a:buChar char="•"/>
            </a:pPr>
            <a:r>
              <a:rPr lang="en-US"/>
              <a:t>Family Badminton &amp; Pickleball Night</a:t>
            </a:r>
            <a:endParaRPr/>
          </a:p>
          <a:p>
            <a:pPr indent="0" lvl="0" marL="457200" rtl="0" algn="l">
              <a:spcBef>
                <a:spcPts val="640"/>
              </a:spcBef>
              <a:spcAft>
                <a:spcPts val="0"/>
              </a:spcAft>
              <a:buNone/>
            </a:pPr>
            <a:r>
              <a:t/>
            </a:r>
            <a:endParaRPr/>
          </a:p>
          <a:p>
            <a:pPr indent="0" lvl="0" marL="0" rtl="0" algn="l">
              <a:spcBef>
                <a:spcPts val="640"/>
              </a:spcBef>
              <a:spcAft>
                <a:spcPts val="0"/>
              </a:spcAft>
              <a:buNone/>
            </a:pPr>
            <a:r>
              <a:rPr lang="en-US" sz="2800"/>
              <a:t>*All funds raised help to support the </a:t>
            </a:r>
            <a:endParaRPr sz="2800"/>
          </a:p>
          <a:p>
            <a:pPr indent="0" lvl="0" marL="0" rtl="0" algn="l">
              <a:spcBef>
                <a:spcPts val="640"/>
              </a:spcBef>
              <a:spcAft>
                <a:spcPts val="0"/>
              </a:spcAft>
              <a:buNone/>
            </a:pPr>
            <a:r>
              <a:rPr lang="en-US" sz="2800"/>
              <a:t>entire school, not just PE.</a:t>
            </a:r>
            <a:endParaRPr sz="2800"/>
          </a:p>
          <a:p>
            <a:pPr indent="0" lvl="0" marL="0" rtl="0" algn="l">
              <a:spcBef>
                <a:spcPts val="640"/>
              </a:spcBef>
              <a:spcAft>
                <a:spcPts val="0"/>
              </a:spcAft>
              <a:buNone/>
            </a:pPr>
            <a:r>
              <a:t/>
            </a:r>
            <a:endParaRPr/>
          </a:p>
          <a:p>
            <a:pPr indent="0" lvl="0" marL="0" rtl="0" algn="l">
              <a:spcBef>
                <a:spcPts val="640"/>
              </a:spcBef>
              <a:spcAft>
                <a:spcPts val="0"/>
              </a:spcAft>
              <a:buNone/>
            </a:pPr>
            <a:r>
              <a:rPr b="1" lang="en-US" sz="3400"/>
              <a:t>JOIN THE HMS PTO TO HELP </a:t>
            </a:r>
            <a:endParaRPr b="1" sz="3400"/>
          </a:p>
          <a:p>
            <a:pPr indent="0" lvl="0" marL="0" rtl="0" algn="l">
              <a:spcBef>
                <a:spcPts val="640"/>
              </a:spcBef>
              <a:spcAft>
                <a:spcPts val="0"/>
              </a:spcAft>
              <a:buNone/>
            </a:pPr>
            <a:r>
              <a:rPr b="1" lang="en-US" sz="3400"/>
              <a:t>SUPPORT OUR STUDENTS!</a:t>
            </a:r>
            <a:endParaRPr b="1" sz="3400"/>
          </a:p>
        </p:txBody>
      </p:sp>
      <p:pic>
        <p:nvPicPr>
          <p:cNvPr id="210" name="Google Shape;210;g2fe697f3040_0_13"/>
          <p:cNvPicPr preferRelativeResize="0"/>
          <p:nvPr/>
        </p:nvPicPr>
        <p:blipFill rotWithShape="1">
          <a:blip r:embed="rId3">
            <a:alphaModFix/>
          </a:blip>
          <a:srcRect b="24877" l="21440" r="55433" t="34008"/>
          <a:stretch/>
        </p:blipFill>
        <p:spPr>
          <a:xfrm>
            <a:off x="6253375" y="4076400"/>
            <a:ext cx="2433426" cy="24334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b="1" lang="en-US"/>
              <a:t>Teacher </a:t>
            </a:r>
            <a:r>
              <a:rPr b="1" i="0" lang="en-US" sz="4400" u="none" cap="none" strike="noStrike">
                <a:solidFill>
                  <a:schemeClr val="dk1"/>
                </a:solidFill>
                <a:latin typeface="Calibri"/>
                <a:ea typeface="Calibri"/>
                <a:cs typeface="Calibri"/>
                <a:sym typeface="Calibri"/>
              </a:rPr>
              <a:t>Contac</a:t>
            </a:r>
            <a:r>
              <a:rPr b="1" lang="en-US"/>
              <a:t>t</a:t>
            </a:r>
            <a:r>
              <a:rPr b="1" i="0" lang="en-US" sz="4400" u="none" cap="none" strike="noStrike">
                <a:solidFill>
                  <a:schemeClr val="dk1"/>
                </a:solidFill>
                <a:latin typeface="Calibri"/>
                <a:ea typeface="Calibri"/>
                <a:cs typeface="Calibri"/>
                <a:sym typeface="Calibri"/>
              </a:rPr>
              <a:t>:</a:t>
            </a:r>
            <a:endParaRPr b="1" i="0" sz="4400" u="none" cap="none" strike="noStrike">
              <a:solidFill>
                <a:schemeClr val="dk1"/>
              </a:solidFill>
              <a:latin typeface="Calibri"/>
              <a:ea typeface="Calibri"/>
              <a:cs typeface="Calibri"/>
              <a:sym typeface="Calibri"/>
            </a:endParaRPr>
          </a:p>
        </p:txBody>
      </p:sp>
      <p:sp>
        <p:nvSpPr>
          <p:cNvPr id="92" name="Google Shape;92;p2"/>
          <p:cNvSpPr txBox="1"/>
          <p:nvPr>
            <p:ph idx="1" type="body"/>
          </p:nvPr>
        </p:nvSpPr>
        <p:spPr>
          <a:xfrm>
            <a:off x="457200" y="1266350"/>
            <a:ext cx="8229600" cy="53055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4995"/>
              <a:buFont typeface="Arial"/>
              <a:buChar char="•"/>
            </a:pPr>
            <a:r>
              <a:rPr b="0" i="0" lang="en-US" sz="4995" u="none" cap="none" strike="noStrike">
                <a:solidFill>
                  <a:schemeClr val="dk1"/>
                </a:solidFill>
                <a:latin typeface="Calibri"/>
                <a:ea typeface="Calibri"/>
                <a:cs typeface="Calibri"/>
                <a:sym typeface="Calibri"/>
              </a:rPr>
              <a:t>Email: </a:t>
            </a:r>
            <a:endParaRPr sz="2930"/>
          </a:p>
          <a:p>
            <a:pPr indent="-298450" lvl="1" marL="742950" rtl="0" algn="l">
              <a:lnSpc>
                <a:spcPct val="100000"/>
              </a:lnSpc>
              <a:spcBef>
                <a:spcPts val="0"/>
              </a:spcBef>
              <a:spcAft>
                <a:spcPts val="0"/>
              </a:spcAft>
              <a:buSzPts val="3800"/>
              <a:buChar char="–"/>
            </a:pPr>
            <a:r>
              <a:rPr lang="en-US" sz="3800">
                <a:solidFill>
                  <a:srgbClr val="0070C0"/>
                </a:solidFill>
              </a:rPr>
              <a:t>CCOLLIVER@WCCUSD.NET</a:t>
            </a:r>
            <a:endParaRPr sz="3400"/>
          </a:p>
          <a:p>
            <a:pPr indent="-260350" lvl="1" marL="742950" marR="0" rtl="0" algn="l">
              <a:lnSpc>
                <a:spcPct val="100000"/>
              </a:lnSpc>
              <a:spcBef>
                <a:spcPts val="0"/>
              </a:spcBef>
              <a:spcAft>
                <a:spcPts val="0"/>
              </a:spcAft>
              <a:buClr>
                <a:schemeClr val="dk1"/>
              </a:buClr>
              <a:buSzPts val="3200"/>
              <a:buChar char="–"/>
            </a:pPr>
            <a:r>
              <a:rPr lang="en-US" sz="3200"/>
              <a:t>Best way to contact</a:t>
            </a:r>
            <a:endParaRPr/>
          </a:p>
          <a:p>
            <a:pPr indent="-260350" lvl="1" marL="742950" rtl="0" algn="l">
              <a:lnSpc>
                <a:spcPct val="100000"/>
              </a:lnSpc>
              <a:spcBef>
                <a:spcPts val="666"/>
              </a:spcBef>
              <a:spcAft>
                <a:spcPts val="0"/>
              </a:spcAft>
              <a:buClr>
                <a:schemeClr val="dk1"/>
              </a:buClr>
              <a:buSzPts val="3200"/>
              <a:buChar char="–"/>
            </a:pPr>
            <a:r>
              <a:rPr lang="en-US" sz="3200"/>
              <a:t>Response will be during school hours</a:t>
            </a:r>
            <a:endParaRPr sz="3200"/>
          </a:p>
          <a:p>
            <a:pPr indent="-260350" lvl="1" marL="742950" rtl="0" algn="l">
              <a:lnSpc>
                <a:spcPct val="100000"/>
              </a:lnSpc>
              <a:spcBef>
                <a:spcPts val="814"/>
              </a:spcBef>
              <a:spcAft>
                <a:spcPts val="0"/>
              </a:spcAft>
              <a:buClr>
                <a:schemeClr val="dk1"/>
              </a:buClr>
              <a:buSzPts val="3200"/>
              <a:buChar char="–"/>
            </a:pPr>
            <a:r>
              <a:rPr lang="en-US" sz="3200"/>
              <a:t>Please allow 2 full school days for a response</a:t>
            </a:r>
            <a:endParaRPr/>
          </a:p>
          <a:p>
            <a:pPr indent="0" lvl="0" marL="457200" marR="0" rtl="0" algn="l">
              <a:lnSpc>
                <a:spcPct val="100000"/>
              </a:lnSpc>
              <a:spcBef>
                <a:spcPts val="0"/>
              </a:spcBef>
              <a:spcAft>
                <a:spcPts val="0"/>
              </a:spcAft>
              <a:buNone/>
            </a:pPr>
            <a:r>
              <a:t/>
            </a:r>
            <a:endParaRPr sz="3600"/>
          </a:p>
          <a:p>
            <a:pPr indent="0" lvl="0" marL="342900" marR="0" rtl="0" algn="l">
              <a:lnSpc>
                <a:spcPct val="100000"/>
              </a:lnSpc>
              <a:spcBef>
                <a:spcPts val="814"/>
              </a:spcBef>
              <a:spcAft>
                <a:spcPts val="0"/>
              </a:spcAft>
              <a:buSzPts val="3200"/>
              <a:buNone/>
            </a:pPr>
            <a:r>
              <a:t/>
            </a:r>
            <a:endParaRPr b="0" i="0" sz="4070" u="none" cap="none" strike="noStrike">
              <a:solidFill>
                <a:schemeClr val="dk1"/>
              </a:solidFill>
              <a:latin typeface="Calibri"/>
              <a:ea typeface="Calibri"/>
              <a:cs typeface="Calibri"/>
              <a:sym typeface="Calibri"/>
            </a:endParaRPr>
          </a:p>
        </p:txBody>
      </p:sp>
      <p:pic>
        <p:nvPicPr>
          <p:cNvPr id="93" name="Google Shape;93;p2"/>
          <p:cNvPicPr preferRelativeResize="0"/>
          <p:nvPr/>
        </p:nvPicPr>
        <p:blipFill rotWithShape="1">
          <a:blip r:embed="rId3">
            <a:alphaModFix/>
          </a:blip>
          <a:srcRect b="0" l="0" r="0" t="0"/>
          <a:stretch/>
        </p:blipFill>
        <p:spPr>
          <a:xfrm rot="-908159">
            <a:off x="6344459" y="904976"/>
            <a:ext cx="2176607" cy="15586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b="1" i="0" lang="en-US" sz="4400" u="none" cap="none" strike="noStrike">
                <a:solidFill>
                  <a:schemeClr val="dk1"/>
                </a:solidFill>
                <a:latin typeface="Calibri"/>
                <a:ea typeface="Calibri"/>
                <a:cs typeface="Calibri"/>
                <a:sym typeface="Calibri"/>
              </a:rPr>
              <a:t>Need More Information?</a:t>
            </a:r>
            <a:endParaRPr b="1" i="0" sz="4400" u="none" cap="none" strike="noStrike">
              <a:solidFill>
                <a:schemeClr val="dk1"/>
              </a:solidFill>
              <a:latin typeface="Calibri"/>
              <a:ea typeface="Calibri"/>
              <a:cs typeface="Calibri"/>
              <a:sym typeface="Calibri"/>
            </a:endParaRPr>
          </a:p>
        </p:txBody>
      </p:sp>
      <p:sp>
        <p:nvSpPr>
          <p:cNvPr id="99" name="Google Shape;99;p3"/>
          <p:cNvSpPr txBox="1"/>
          <p:nvPr>
            <p:ph idx="1" type="body"/>
          </p:nvPr>
        </p:nvSpPr>
        <p:spPr>
          <a:xfrm>
            <a:off x="457200" y="1600200"/>
            <a:ext cx="8229600" cy="49239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592"/>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Go to the Hercules Middle School Website</a:t>
            </a:r>
            <a:endParaRPr/>
          </a:p>
          <a:p>
            <a:pPr indent="0" lvl="0" marL="0" marR="0" rtl="0" algn="l">
              <a:lnSpc>
                <a:spcPct val="90000"/>
              </a:lnSpc>
              <a:spcBef>
                <a:spcPts val="740"/>
              </a:spcBef>
              <a:spcAft>
                <a:spcPts val="0"/>
              </a:spcAft>
              <a:buSzPts val="3200"/>
              <a:buNone/>
            </a:pPr>
            <a:r>
              <a:rPr b="0" i="0" lang="en-US" sz="7200" cap="none" strike="noStrike">
                <a:solidFill>
                  <a:srgbClr val="0000FF"/>
                </a:solidFill>
                <a:uFill>
                  <a:noFill/>
                </a:uFill>
                <a:hlinkClick r:id="rId3">
                  <a:extLst>
                    <a:ext uri="{A12FA001-AC4F-418D-AE19-62706E023703}">
                      <ahyp:hlinkClr val="tx"/>
                    </a:ext>
                  </a:extLst>
                </a:hlinkClick>
              </a:rPr>
              <a:t>www.wccusd.net/</a:t>
            </a:r>
            <a:endParaRPr b="0" i="0" sz="7200" u="sng" cap="none" strike="noStrike">
              <a:solidFill>
                <a:srgbClr val="0000FF"/>
              </a:solidFill>
              <a:hlinkClick r:id="rId4">
                <a:extLst>
                  <a:ext uri="{A12FA001-AC4F-418D-AE19-62706E023703}">
                    <ahyp:hlinkClr val="tx"/>
                  </a:ext>
                </a:extLst>
              </a:hlinkClick>
            </a:endParaRPr>
          </a:p>
          <a:p>
            <a:pPr indent="0" lvl="0" marL="0" marR="0" rtl="0" algn="l">
              <a:lnSpc>
                <a:spcPct val="90000"/>
              </a:lnSpc>
              <a:spcBef>
                <a:spcPts val="740"/>
              </a:spcBef>
              <a:spcAft>
                <a:spcPts val="0"/>
              </a:spcAft>
              <a:buSzPts val="3200"/>
              <a:buNone/>
            </a:pPr>
            <a:r>
              <a:rPr lang="en-US" sz="7200" u="sng">
                <a:solidFill>
                  <a:srgbClr val="0000FF"/>
                </a:solidFill>
                <a:hlinkClick r:id="rId5">
                  <a:extLst>
                    <a:ext uri="{A12FA001-AC4F-418D-AE19-62706E023703}">
                      <ahyp:hlinkClr val="tx"/>
                    </a:ext>
                  </a:extLst>
                </a:hlinkClick>
              </a:rPr>
              <a:t>domain/1264</a:t>
            </a:r>
            <a:endParaRPr sz="7200">
              <a:solidFill>
                <a:srgbClr val="0000FF"/>
              </a:solidFill>
            </a:endParaRPr>
          </a:p>
          <a:p>
            <a:pPr indent="-327660" lvl="0" marL="342900" marR="0" rtl="0" algn="l">
              <a:lnSpc>
                <a:spcPct val="90000"/>
              </a:lnSpc>
              <a:spcBef>
                <a:spcPts val="592"/>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Click on the </a:t>
            </a:r>
            <a:r>
              <a:rPr lang="en-US" sz="2960"/>
              <a:t>“Academics”</a:t>
            </a:r>
            <a:r>
              <a:rPr b="0" i="0" lang="en-US" sz="2960" u="none" cap="none" strike="noStrike">
                <a:solidFill>
                  <a:schemeClr val="dk1"/>
                </a:solidFill>
                <a:latin typeface="Calibri"/>
                <a:ea typeface="Calibri"/>
                <a:cs typeface="Calibri"/>
                <a:sym typeface="Calibri"/>
              </a:rPr>
              <a:t> tab</a:t>
            </a:r>
            <a:endParaRPr b="0" i="0" sz="2960" u="none" cap="none" strike="noStrike">
              <a:solidFill>
                <a:schemeClr val="dk1"/>
              </a:solidFill>
              <a:latin typeface="Calibri"/>
              <a:ea typeface="Calibri"/>
              <a:cs typeface="Calibri"/>
              <a:sym typeface="Calibri"/>
            </a:endParaRPr>
          </a:p>
          <a:p>
            <a:pPr indent="-327660" lvl="0" marL="342900" marR="0" rtl="0" algn="l">
              <a:lnSpc>
                <a:spcPct val="90000"/>
              </a:lnSpc>
              <a:spcBef>
                <a:spcPts val="592"/>
              </a:spcBef>
              <a:spcAft>
                <a:spcPts val="0"/>
              </a:spcAft>
              <a:buClr>
                <a:schemeClr val="dk1"/>
              </a:buClr>
              <a:buSzPts val="2960"/>
              <a:buFont typeface="Arial"/>
              <a:buChar char="•"/>
            </a:pPr>
            <a:r>
              <a:rPr lang="en-US" sz="2960"/>
              <a:t>Click on the “Teachers” tab</a:t>
            </a:r>
            <a:endParaRPr sz="2960"/>
          </a:p>
          <a:p>
            <a:pPr indent="-327660" lvl="0" marL="342900" marR="0" rtl="0" algn="l">
              <a:lnSpc>
                <a:spcPct val="90000"/>
              </a:lnSpc>
              <a:spcBef>
                <a:spcPts val="592"/>
              </a:spcBef>
              <a:spcAft>
                <a:spcPts val="0"/>
              </a:spcAft>
              <a:buClr>
                <a:schemeClr val="dk1"/>
              </a:buClr>
              <a:buSzPts val="2960"/>
              <a:buFont typeface="Arial"/>
              <a:buChar char="•"/>
            </a:pPr>
            <a:r>
              <a:rPr b="0" i="0" lang="en-US" sz="2960" u="none" cap="none" strike="noStrike">
                <a:solidFill>
                  <a:schemeClr val="dk1"/>
                </a:solidFill>
                <a:latin typeface="Calibri"/>
                <a:ea typeface="Calibri"/>
                <a:cs typeface="Calibri"/>
                <a:sym typeface="Calibri"/>
              </a:rPr>
              <a:t>Click on </a:t>
            </a:r>
            <a:r>
              <a:rPr lang="en-US" sz="2960"/>
              <a:t>the teacher’s name</a:t>
            </a:r>
            <a:endParaRPr/>
          </a:p>
          <a:p>
            <a:pPr indent="0" lvl="0" marL="0" marR="0" rtl="0" algn="l">
              <a:lnSpc>
                <a:spcPct val="90000"/>
              </a:lnSpc>
              <a:spcBef>
                <a:spcPts val="592"/>
              </a:spcBef>
              <a:spcAft>
                <a:spcPts val="0"/>
              </a:spcAft>
              <a:buSzPts val="3200"/>
              <a:buNone/>
            </a:pPr>
            <a:r>
              <a:t/>
            </a:r>
            <a:endParaRPr sz="4400"/>
          </a:p>
        </p:txBody>
      </p:sp>
      <p:pic>
        <p:nvPicPr>
          <p:cNvPr id="100" name="Google Shape;100;p3"/>
          <p:cNvPicPr preferRelativeResize="0"/>
          <p:nvPr/>
        </p:nvPicPr>
        <p:blipFill rotWithShape="1">
          <a:blip r:embed="rId6">
            <a:alphaModFix/>
          </a:blip>
          <a:srcRect b="0" l="0" r="0" t="0"/>
          <a:stretch/>
        </p:blipFill>
        <p:spPr>
          <a:xfrm>
            <a:off x="8483600" y="130700"/>
            <a:ext cx="406400" cy="406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C:\Users\chelsea.colliver\AppData\Local\Microsoft\Windows\Temporary Internet Files\Content.IE5\I7WPMKO2\MC900013595[1].wmf" id="105" name="Google Shape;105;p4"/>
          <p:cNvPicPr preferRelativeResize="0"/>
          <p:nvPr/>
        </p:nvPicPr>
        <p:blipFill rotWithShape="1">
          <a:blip r:embed="rId3">
            <a:alphaModFix/>
          </a:blip>
          <a:srcRect b="0" l="0" r="0" t="0"/>
          <a:stretch/>
        </p:blipFill>
        <p:spPr>
          <a:xfrm>
            <a:off x="685800" y="248841"/>
            <a:ext cx="2036369" cy="1538935"/>
          </a:xfrm>
          <a:prstGeom prst="rect">
            <a:avLst/>
          </a:prstGeom>
          <a:noFill/>
          <a:ln>
            <a:noFill/>
          </a:ln>
        </p:spPr>
      </p:pic>
      <p:sp>
        <p:nvSpPr>
          <p:cNvPr id="106" name="Google Shape;10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b="1" i="0" lang="en-US" sz="3959" u="none" cap="none" strike="noStrike">
                <a:solidFill>
                  <a:schemeClr val="dk1"/>
                </a:solidFill>
                <a:latin typeface="Calibri"/>
                <a:ea typeface="Calibri"/>
                <a:cs typeface="Calibri"/>
                <a:sym typeface="Calibri"/>
              </a:rPr>
              <a:t>Dressing for </a:t>
            </a:r>
            <a:br>
              <a:rPr b="1" i="0" lang="en-US" sz="3959" u="none" cap="none" strike="noStrike">
                <a:solidFill>
                  <a:schemeClr val="dk1"/>
                </a:solidFill>
                <a:latin typeface="Calibri"/>
                <a:ea typeface="Calibri"/>
                <a:cs typeface="Calibri"/>
                <a:sym typeface="Calibri"/>
              </a:rPr>
            </a:br>
            <a:r>
              <a:rPr b="1" i="0" lang="en-US" sz="3959" u="none" cap="none" strike="noStrike">
                <a:solidFill>
                  <a:schemeClr val="dk1"/>
                </a:solidFill>
                <a:latin typeface="Calibri"/>
                <a:ea typeface="Calibri"/>
                <a:cs typeface="Calibri"/>
                <a:sym typeface="Calibri"/>
              </a:rPr>
              <a:t>Physical Education:</a:t>
            </a:r>
            <a:endParaRPr b="1" i="0" sz="3959" u="none" cap="none" strike="noStrike">
              <a:solidFill>
                <a:schemeClr val="dk1"/>
              </a:solidFill>
              <a:latin typeface="Calibri"/>
              <a:ea typeface="Calibri"/>
              <a:cs typeface="Calibri"/>
              <a:sym typeface="Calibri"/>
            </a:endParaRPr>
          </a:p>
        </p:txBody>
      </p:sp>
      <p:sp>
        <p:nvSpPr>
          <p:cNvPr id="107" name="Google Shape;107;p4"/>
          <p:cNvSpPr txBox="1"/>
          <p:nvPr>
            <p:ph idx="1" type="body"/>
          </p:nvPr>
        </p:nvSpPr>
        <p:spPr>
          <a:xfrm>
            <a:off x="517626" y="1787776"/>
            <a:ext cx="8229600" cy="4526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1C4587"/>
              </a:buClr>
              <a:buSzPts val="4000"/>
              <a:buFont typeface="Arial"/>
              <a:buChar char="•"/>
            </a:pPr>
            <a:r>
              <a:rPr b="0" i="0" lang="en-US" sz="4400" u="none" cap="none" strike="noStrike">
                <a:solidFill>
                  <a:srgbClr val="1C4587"/>
                </a:solidFill>
              </a:rPr>
              <a:t>SCHOOL PE UNIFORM </a:t>
            </a:r>
            <a:r>
              <a:rPr b="0" i="0" lang="en-US" sz="4400" u="sng" cap="none" strike="noStrike">
                <a:solidFill>
                  <a:srgbClr val="1C4587"/>
                </a:solidFill>
              </a:rPr>
              <a:t>or</a:t>
            </a:r>
            <a:r>
              <a:rPr b="0" i="0" lang="en-US" sz="4400" u="none" cap="none" strike="noStrike">
                <a:solidFill>
                  <a:srgbClr val="1C4587"/>
                </a:solidFill>
              </a:rPr>
              <a:t> </a:t>
            </a:r>
            <a:endParaRPr b="0" i="0" sz="4400" u="none" cap="none" strike="noStrike">
              <a:solidFill>
                <a:srgbClr val="1C4587"/>
              </a:solidFill>
            </a:endParaRPr>
          </a:p>
          <a:p>
            <a:pPr indent="-342900" lvl="0" marL="342900" marR="0" rtl="0" algn="l">
              <a:lnSpc>
                <a:spcPct val="100000"/>
              </a:lnSpc>
              <a:spcBef>
                <a:spcPts val="0"/>
              </a:spcBef>
              <a:spcAft>
                <a:spcPts val="0"/>
              </a:spcAft>
              <a:buClr>
                <a:srgbClr val="1C4587"/>
              </a:buClr>
              <a:buSzPts val="4000"/>
              <a:buFont typeface="Arial"/>
              <a:buChar char="•"/>
            </a:pPr>
            <a:r>
              <a:rPr b="0" i="0" lang="en-US" sz="4400" u="none" cap="none" strike="noStrike">
                <a:solidFill>
                  <a:srgbClr val="1C4587"/>
                </a:solidFill>
              </a:rPr>
              <a:t>PLAIN </a:t>
            </a:r>
            <a:r>
              <a:rPr lang="en-US" sz="4400">
                <a:solidFill>
                  <a:srgbClr val="1C4587"/>
                </a:solidFill>
              </a:rPr>
              <a:t>LIGHT</a:t>
            </a:r>
            <a:r>
              <a:rPr b="0" i="0" lang="en-US" sz="4400" u="none" cap="none" strike="noStrike">
                <a:solidFill>
                  <a:srgbClr val="1C4587"/>
                </a:solidFill>
              </a:rPr>
              <a:t> BLUE, GREY, or BLACK t-shirt  </a:t>
            </a:r>
            <a:endParaRPr b="0" i="0" sz="4400" u="none" cap="none" strike="noStrike">
              <a:solidFill>
                <a:srgbClr val="1C4587"/>
              </a:solidFill>
            </a:endParaRPr>
          </a:p>
          <a:p>
            <a:pPr indent="-342900" lvl="0" marL="342900" marR="0" rtl="0" algn="l">
              <a:lnSpc>
                <a:spcPct val="100000"/>
              </a:lnSpc>
              <a:spcBef>
                <a:spcPts val="0"/>
              </a:spcBef>
              <a:spcAft>
                <a:spcPts val="0"/>
              </a:spcAft>
              <a:buClr>
                <a:srgbClr val="1C4587"/>
              </a:buClr>
              <a:buSzPts val="4000"/>
              <a:buFont typeface="Arial"/>
              <a:buChar char="•"/>
            </a:pPr>
            <a:r>
              <a:rPr lang="en-US" sz="4400">
                <a:solidFill>
                  <a:srgbClr val="1C4587"/>
                </a:solidFill>
              </a:rPr>
              <a:t>PLAIN</a:t>
            </a:r>
            <a:r>
              <a:rPr b="0" i="0" lang="en-US" sz="4400" u="none" cap="none" strike="noStrike">
                <a:solidFill>
                  <a:srgbClr val="1C4587"/>
                </a:solidFill>
              </a:rPr>
              <a:t> BLACK shorts (no pockets)</a:t>
            </a:r>
            <a:endParaRPr sz="4400">
              <a:solidFill>
                <a:srgbClr val="1C4587"/>
              </a:solidFill>
            </a:endParaRPr>
          </a:p>
          <a:p>
            <a:pPr indent="-342900" lvl="0" marL="342900" marR="0" rtl="0" algn="l">
              <a:lnSpc>
                <a:spcPct val="100000"/>
              </a:lnSpc>
              <a:spcBef>
                <a:spcPts val="0"/>
              </a:spcBef>
              <a:spcAft>
                <a:spcPts val="0"/>
              </a:spcAft>
              <a:buClr>
                <a:srgbClr val="1C4587"/>
              </a:buClr>
              <a:buSzPts val="4000"/>
              <a:buFont typeface="Arial"/>
              <a:buChar char="•"/>
            </a:pPr>
            <a:r>
              <a:rPr b="0" i="0" lang="en-US" sz="4400" u="none" cap="none" strike="noStrike">
                <a:solidFill>
                  <a:srgbClr val="1C4587"/>
                </a:solidFill>
              </a:rPr>
              <a:t>Athletic Shoes</a:t>
            </a:r>
            <a:endParaRPr>
              <a:solidFill>
                <a:srgbClr val="1C4587"/>
              </a:solidFill>
            </a:endParaRPr>
          </a:p>
          <a:p>
            <a:pPr indent="0" lvl="0" marL="0" marR="0" rtl="0" algn="l">
              <a:lnSpc>
                <a:spcPct val="100000"/>
              </a:lnSpc>
              <a:spcBef>
                <a:spcPts val="0"/>
              </a:spcBef>
              <a:spcAft>
                <a:spcPts val="0"/>
              </a:spcAft>
              <a:buClr>
                <a:schemeClr val="dk1"/>
              </a:buClr>
              <a:buSzPts val="4000"/>
              <a:buNone/>
            </a:pPr>
            <a:r>
              <a:t/>
            </a:r>
            <a:endParaRPr b="0" i="0" sz="3600" u="none" cap="none" strike="noStrike">
              <a:solidFill>
                <a:srgbClr val="1C4587"/>
              </a:solidFill>
            </a:endParaRPr>
          </a:p>
          <a:p>
            <a:pPr indent="-342900" lvl="0" marL="342900" marR="0" rtl="0" algn="l">
              <a:lnSpc>
                <a:spcPct val="100000"/>
              </a:lnSpc>
              <a:spcBef>
                <a:spcPts val="0"/>
              </a:spcBef>
              <a:spcAft>
                <a:spcPts val="0"/>
              </a:spcAft>
              <a:buClr>
                <a:srgbClr val="1C4587"/>
              </a:buClr>
              <a:buSzPts val="4000"/>
              <a:buFont typeface="Arial"/>
              <a:buChar char="•"/>
            </a:pPr>
            <a:r>
              <a:rPr lang="en-US" sz="3600">
                <a:solidFill>
                  <a:srgbClr val="1C4587"/>
                </a:solidFill>
              </a:rPr>
              <a:t>Clothing worn only for PE</a:t>
            </a:r>
            <a:endParaRPr>
              <a:solidFill>
                <a:srgbClr val="1C4587"/>
              </a:solidFill>
            </a:endParaRPr>
          </a:p>
        </p:txBody>
      </p:sp>
      <p:pic>
        <p:nvPicPr>
          <p:cNvPr descr="C:\Users\chelsea.colliver\AppData\Local\Microsoft\Windows\Temporary Internet Files\Content.IE5\G5JMQXKT\MC900013604[1].wmf" id="108" name="Google Shape;108;p4"/>
          <p:cNvPicPr preferRelativeResize="0"/>
          <p:nvPr/>
        </p:nvPicPr>
        <p:blipFill rotWithShape="1">
          <a:blip r:embed="rId4">
            <a:alphaModFix/>
          </a:blip>
          <a:srcRect b="0" l="0" r="0" t="0"/>
          <a:stretch/>
        </p:blipFill>
        <p:spPr>
          <a:xfrm>
            <a:off x="7042074" y="649379"/>
            <a:ext cx="1812900" cy="1371600"/>
          </a:xfrm>
          <a:prstGeom prst="rect">
            <a:avLst/>
          </a:prstGeom>
          <a:noFill/>
          <a:ln>
            <a:noFill/>
          </a:ln>
        </p:spPr>
      </p:pic>
      <p:pic>
        <p:nvPicPr>
          <p:cNvPr descr="C:\Users\chelsea.colliver\AppData\Local\Microsoft\Windows\Temporary Internet Files\Content.IE5\I7WPMKO2\MC900440066[1].wmf" id="109" name="Google Shape;109;p4"/>
          <p:cNvPicPr preferRelativeResize="0"/>
          <p:nvPr/>
        </p:nvPicPr>
        <p:blipFill rotWithShape="1">
          <a:blip r:embed="rId5">
            <a:alphaModFix/>
          </a:blip>
          <a:srcRect b="0" l="0" r="0" t="0"/>
          <a:stretch/>
        </p:blipFill>
        <p:spPr>
          <a:xfrm>
            <a:off x="6650400" y="4762433"/>
            <a:ext cx="2036400" cy="1403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Calibri"/>
              <a:buNone/>
            </a:pPr>
            <a:r>
              <a:rPr b="1" lang="en-US"/>
              <a:t>Shoes</a:t>
            </a:r>
            <a:endParaRPr/>
          </a:p>
        </p:txBody>
      </p:sp>
      <p:sp>
        <p:nvSpPr>
          <p:cNvPr id="115" name="Google Shape;115;p5"/>
          <p:cNvSpPr txBox="1"/>
          <p:nvPr>
            <p:ph idx="1" type="body"/>
          </p:nvPr>
        </p:nvSpPr>
        <p:spPr>
          <a:xfrm>
            <a:off x="457200" y="1600200"/>
            <a:ext cx="4549366" cy="5126525"/>
          </a:xfrm>
          <a:prstGeom prst="rect">
            <a:avLst/>
          </a:prstGeom>
          <a:noFill/>
          <a:ln>
            <a:noFill/>
          </a:ln>
        </p:spPr>
        <p:txBody>
          <a:bodyPr anchorCtr="0" anchor="t" bIns="91425" lIns="91425" spcFirstLastPara="1" rIns="91425" wrap="square" tIns="91425">
            <a:noAutofit/>
          </a:bodyPr>
          <a:lstStyle/>
          <a:p>
            <a:pPr indent="-406400" lvl="0" marL="457200" marR="0" rtl="0" algn="l">
              <a:lnSpc>
                <a:spcPct val="100000"/>
              </a:lnSpc>
              <a:spcBef>
                <a:spcPts val="560"/>
              </a:spcBef>
              <a:spcAft>
                <a:spcPts val="0"/>
              </a:spcAft>
              <a:buClr>
                <a:schemeClr val="dk1"/>
              </a:buClr>
              <a:buSzPts val="2800"/>
              <a:buFont typeface="Arial"/>
              <a:buChar char="•"/>
            </a:pPr>
            <a:r>
              <a:rPr lang="en-US" sz="3000"/>
              <a:t>Athletic Shoes </a:t>
            </a:r>
            <a:endParaRPr/>
          </a:p>
          <a:p>
            <a:pPr indent="-381000" lvl="1" marL="914400" rtl="0" algn="l">
              <a:lnSpc>
                <a:spcPct val="100000"/>
              </a:lnSpc>
              <a:spcBef>
                <a:spcPts val="480"/>
              </a:spcBef>
              <a:spcAft>
                <a:spcPts val="0"/>
              </a:spcAft>
              <a:buSzPts val="2400"/>
              <a:buChar char="–"/>
            </a:pPr>
            <a:r>
              <a:rPr lang="en-US" sz="3000"/>
              <a:t>Fit </a:t>
            </a:r>
            <a:endParaRPr/>
          </a:p>
          <a:p>
            <a:pPr indent="-381000" lvl="1" marL="914400" rtl="0" algn="l">
              <a:lnSpc>
                <a:spcPct val="100000"/>
              </a:lnSpc>
              <a:spcBef>
                <a:spcPts val="480"/>
              </a:spcBef>
              <a:spcAft>
                <a:spcPts val="0"/>
              </a:spcAft>
              <a:buSzPts val="2400"/>
              <a:buChar char="–"/>
            </a:pPr>
            <a:r>
              <a:rPr lang="en-US" sz="3000"/>
              <a:t>Offer support</a:t>
            </a:r>
            <a:endParaRPr/>
          </a:p>
          <a:p>
            <a:pPr indent="-381000" lvl="1" marL="914400" rtl="0" algn="l">
              <a:lnSpc>
                <a:spcPct val="100000"/>
              </a:lnSpc>
              <a:spcBef>
                <a:spcPts val="480"/>
              </a:spcBef>
              <a:spcAft>
                <a:spcPts val="0"/>
              </a:spcAft>
              <a:buSzPts val="2400"/>
              <a:buChar char="–"/>
            </a:pPr>
            <a:r>
              <a:rPr lang="en-US" sz="3000"/>
              <a:t>Stay on the student’s feet</a:t>
            </a:r>
            <a:endParaRPr/>
          </a:p>
          <a:p>
            <a:pPr indent="0" lvl="1" marL="533400" rtl="0" algn="l">
              <a:lnSpc>
                <a:spcPct val="100000"/>
              </a:lnSpc>
              <a:spcBef>
                <a:spcPts val="480"/>
              </a:spcBef>
              <a:spcAft>
                <a:spcPts val="0"/>
              </a:spcAft>
              <a:buSzPts val="2400"/>
              <a:buNone/>
            </a:pPr>
            <a:r>
              <a:t/>
            </a:r>
            <a:endParaRPr sz="3000"/>
          </a:p>
          <a:p>
            <a:pPr indent="-457200" lvl="0" marL="533400" rtl="0" algn="l">
              <a:lnSpc>
                <a:spcPct val="100000"/>
              </a:lnSpc>
              <a:spcBef>
                <a:spcPts val="560"/>
              </a:spcBef>
              <a:spcAft>
                <a:spcPts val="0"/>
              </a:spcAft>
              <a:buSzPts val="2800"/>
              <a:buChar char="•"/>
            </a:pPr>
            <a:r>
              <a:rPr lang="en-US" sz="3000"/>
              <a:t>Students may change shoes at the beginning &amp; end of the period.</a:t>
            </a:r>
            <a:endParaRPr/>
          </a:p>
          <a:p>
            <a:pPr indent="-228600" lvl="0" marL="457200" marR="0" rtl="0" algn="l">
              <a:lnSpc>
                <a:spcPct val="100000"/>
              </a:lnSpc>
              <a:spcBef>
                <a:spcPts val="560"/>
              </a:spcBef>
              <a:spcAft>
                <a:spcPts val="0"/>
              </a:spcAft>
              <a:buClr>
                <a:schemeClr val="dk1"/>
              </a:buClr>
              <a:buSzPts val="2800"/>
              <a:buFont typeface="Arial"/>
              <a:buNone/>
            </a:pPr>
            <a:r>
              <a:t/>
            </a:r>
            <a:endParaRPr/>
          </a:p>
          <a:p>
            <a:pPr indent="0" lvl="0" marL="25400" rtl="0" algn="l">
              <a:lnSpc>
                <a:spcPct val="100000"/>
              </a:lnSpc>
              <a:spcBef>
                <a:spcPts val="560"/>
              </a:spcBef>
              <a:spcAft>
                <a:spcPts val="0"/>
              </a:spcAft>
              <a:buSzPts val="2800"/>
              <a:buNone/>
            </a:pPr>
            <a:r>
              <a:t/>
            </a:r>
            <a:endParaRPr sz="2800"/>
          </a:p>
          <a:p>
            <a:pPr indent="-228600" lvl="0" marL="457200" marR="0" rtl="0" algn="l">
              <a:lnSpc>
                <a:spcPct val="100000"/>
              </a:lnSpc>
              <a:spcBef>
                <a:spcPts val="560"/>
              </a:spcBef>
              <a:spcAft>
                <a:spcPts val="0"/>
              </a:spcAft>
              <a:buClr>
                <a:schemeClr val="dk1"/>
              </a:buClr>
              <a:buSzPts val="2800"/>
              <a:buFont typeface="Arial"/>
              <a:buNone/>
            </a:pPr>
            <a:r>
              <a:t/>
            </a:r>
            <a:endParaRPr/>
          </a:p>
          <a:p>
            <a:pPr indent="0" lvl="0" marL="25400" rtl="0" algn="l">
              <a:lnSpc>
                <a:spcPct val="100000"/>
              </a:lnSpc>
              <a:spcBef>
                <a:spcPts val="560"/>
              </a:spcBef>
              <a:spcAft>
                <a:spcPts val="0"/>
              </a:spcAft>
              <a:buSzPts val="2800"/>
              <a:buNone/>
            </a:pPr>
            <a:r>
              <a:t/>
            </a:r>
            <a:endParaRPr/>
          </a:p>
        </p:txBody>
      </p:sp>
      <p:sp>
        <p:nvSpPr>
          <p:cNvPr id="116" name="Google Shape;116;p5"/>
          <p:cNvSpPr txBox="1"/>
          <p:nvPr>
            <p:ph idx="2" type="body"/>
          </p:nvPr>
        </p:nvSpPr>
        <p:spPr>
          <a:xfrm>
            <a:off x="6154313" y="274638"/>
            <a:ext cx="2720565" cy="6452087"/>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25400" rtl="0" algn="l">
              <a:lnSpc>
                <a:spcPct val="100000"/>
              </a:lnSpc>
              <a:spcBef>
                <a:spcPts val="560"/>
              </a:spcBef>
              <a:spcAft>
                <a:spcPts val="0"/>
              </a:spcAft>
              <a:buSzPts val="2800"/>
              <a:buNone/>
            </a:pPr>
            <a:r>
              <a:rPr lang="en-US" sz="2300">
                <a:solidFill>
                  <a:schemeClr val="dk1"/>
                </a:solidFill>
                <a:latin typeface="Arial"/>
                <a:ea typeface="Arial"/>
                <a:cs typeface="Arial"/>
                <a:sym typeface="Arial"/>
              </a:rPr>
              <a:t>Shoes that should </a:t>
            </a:r>
            <a:r>
              <a:rPr lang="en-US" sz="2300">
                <a:solidFill>
                  <a:srgbClr val="CC3300"/>
                </a:solidFill>
                <a:latin typeface="Arial"/>
                <a:ea typeface="Arial"/>
                <a:cs typeface="Arial"/>
                <a:sym typeface="Arial"/>
              </a:rPr>
              <a:t>NOT</a:t>
            </a:r>
            <a:r>
              <a:rPr lang="en-US" sz="2300">
                <a:solidFill>
                  <a:schemeClr val="dk1"/>
                </a:solidFill>
                <a:latin typeface="Arial"/>
                <a:ea typeface="Arial"/>
                <a:cs typeface="Arial"/>
                <a:sym typeface="Arial"/>
              </a:rPr>
              <a:t> be worn for PE and will result in a loss of all points for the day:</a:t>
            </a:r>
            <a:endParaRPr sz="2500"/>
          </a:p>
          <a:p>
            <a:pPr indent="-387350" lvl="0" marL="457200" marR="0" rtl="0" algn="l">
              <a:lnSpc>
                <a:spcPct val="100000"/>
              </a:lnSpc>
              <a:spcBef>
                <a:spcPts val="560"/>
              </a:spcBef>
              <a:spcAft>
                <a:spcPts val="0"/>
              </a:spcAft>
              <a:buClr>
                <a:schemeClr val="dk1"/>
              </a:buClr>
              <a:buSzPts val="2500"/>
              <a:buFont typeface="Arial"/>
              <a:buChar char="•"/>
            </a:pPr>
            <a:r>
              <a:rPr lang="en-US" sz="2300">
                <a:solidFill>
                  <a:schemeClr val="dk1"/>
                </a:solidFill>
                <a:latin typeface="Arial"/>
                <a:ea typeface="Arial"/>
                <a:cs typeface="Arial"/>
                <a:sym typeface="Arial"/>
              </a:rPr>
              <a:t>Crocs</a:t>
            </a:r>
            <a:endParaRPr sz="2500"/>
          </a:p>
          <a:p>
            <a:pPr indent="-387350" lvl="0" marL="457200" marR="0" rtl="0" algn="l">
              <a:lnSpc>
                <a:spcPct val="100000"/>
              </a:lnSpc>
              <a:spcBef>
                <a:spcPts val="560"/>
              </a:spcBef>
              <a:spcAft>
                <a:spcPts val="0"/>
              </a:spcAft>
              <a:buClr>
                <a:schemeClr val="dk1"/>
              </a:buClr>
              <a:buSzPts val="2500"/>
              <a:buFont typeface="Arial"/>
              <a:buChar char="•"/>
            </a:pPr>
            <a:r>
              <a:rPr lang="en-US" sz="2300">
                <a:solidFill>
                  <a:schemeClr val="dk1"/>
                </a:solidFill>
                <a:latin typeface="Arial"/>
                <a:ea typeface="Arial"/>
                <a:cs typeface="Arial"/>
                <a:sym typeface="Arial"/>
              </a:rPr>
              <a:t>Slides, Flip-flops, Sandals</a:t>
            </a:r>
            <a:endParaRPr sz="2500"/>
          </a:p>
          <a:p>
            <a:pPr indent="-387350" lvl="0" marL="457200" marR="0" rtl="0" algn="l">
              <a:lnSpc>
                <a:spcPct val="100000"/>
              </a:lnSpc>
              <a:spcBef>
                <a:spcPts val="560"/>
              </a:spcBef>
              <a:spcAft>
                <a:spcPts val="0"/>
              </a:spcAft>
              <a:buClr>
                <a:schemeClr val="dk1"/>
              </a:buClr>
              <a:buSzPts val="2500"/>
              <a:buFont typeface="Arial"/>
              <a:buChar char="•"/>
            </a:pPr>
            <a:r>
              <a:rPr lang="en-US" sz="2300">
                <a:solidFill>
                  <a:schemeClr val="dk1"/>
                </a:solidFill>
                <a:latin typeface="Arial"/>
                <a:ea typeface="Arial"/>
                <a:cs typeface="Arial"/>
                <a:sym typeface="Arial"/>
              </a:rPr>
              <a:t>Boots or Uggs</a:t>
            </a:r>
            <a:endParaRPr sz="2300"/>
          </a:p>
          <a:p>
            <a:pPr indent="-387350" lvl="0" marL="457200" marR="0" rtl="0" algn="l">
              <a:lnSpc>
                <a:spcPct val="100000"/>
              </a:lnSpc>
              <a:spcBef>
                <a:spcPts val="560"/>
              </a:spcBef>
              <a:spcAft>
                <a:spcPts val="0"/>
              </a:spcAft>
              <a:buClr>
                <a:schemeClr val="dk1"/>
              </a:buClr>
              <a:buSzPts val="2500"/>
              <a:buFont typeface="Arial"/>
              <a:buChar char="•"/>
            </a:pPr>
            <a:r>
              <a:rPr lang="en-US" sz="2300">
                <a:solidFill>
                  <a:schemeClr val="dk1"/>
                </a:solidFill>
                <a:latin typeface="Arial"/>
                <a:ea typeface="Arial"/>
                <a:cs typeface="Arial"/>
                <a:sym typeface="Arial"/>
              </a:rPr>
              <a:t>“Dress” Shoes</a:t>
            </a:r>
            <a:endParaRPr sz="2500"/>
          </a:p>
          <a:p>
            <a:pPr indent="-387350" lvl="0" marL="457200" marR="0" rtl="0" algn="l">
              <a:lnSpc>
                <a:spcPct val="100000"/>
              </a:lnSpc>
              <a:spcBef>
                <a:spcPts val="560"/>
              </a:spcBef>
              <a:spcAft>
                <a:spcPts val="0"/>
              </a:spcAft>
              <a:buClr>
                <a:schemeClr val="dk1"/>
              </a:buClr>
              <a:buSzPts val="2500"/>
              <a:buFont typeface="Arial"/>
              <a:buChar char="•"/>
            </a:pPr>
            <a:r>
              <a:rPr lang="en-US" sz="2300">
                <a:solidFill>
                  <a:schemeClr val="dk1"/>
                </a:solidFill>
                <a:latin typeface="Arial"/>
                <a:ea typeface="Arial"/>
                <a:cs typeface="Arial"/>
                <a:sym typeface="Arial"/>
              </a:rPr>
              <a:t>Slippers</a:t>
            </a:r>
            <a:endParaRPr sz="2500"/>
          </a:p>
          <a:p>
            <a:pPr indent="-387350" lvl="0" marL="457200" marR="0" rtl="0" algn="l">
              <a:lnSpc>
                <a:spcPct val="100000"/>
              </a:lnSpc>
              <a:spcBef>
                <a:spcPts val="560"/>
              </a:spcBef>
              <a:spcAft>
                <a:spcPts val="0"/>
              </a:spcAft>
              <a:buClr>
                <a:schemeClr val="dk1"/>
              </a:buClr>
              <a:buSzPts val="2500"/>
              <a:buFont typeface="Arial"/>
              <a:buChar char="•"/>
            </a:pPr>
            <a:r>
              <a:rPr lang="en-US" sz="2300">
                <a:solidFill>
                  <a:schemeClr val="dk1"/>
                </a:solidFill>
                <a:latin typeface="Arial"/>
                <a:ea typeface="Arial"/>
                <a:cs typeface="Arial"/>
                <a:sym typeface="Arial"/>
              </a:rPr>
              <a:t>Platforms</a:t>
            </a:r>
            <a:endParaRPr sz="2500"/>
          </a:p>
          <a:p>
            <a:pPr indent="-387350" lvl="0" marL="457200" marR="0" rtl="0" algn="l">
              <a:lnSpc>
                <a:spcPct val="100000"/>
              </a:lnSpc>
              <a:spcBef>
                <a:spcPts val="560"/>
              </a:spcBef>
              <a:spcAft>
                <a:spcPts val="0"/>
              </a:spcAft>
              <a:buClr>
                <a:schemeClr val="dk1"/>
              </a:buClr>
              <a:buSzPts val="2500"/>
              <a:buFont typeface="Arial"/>
              <a:buChar char="•"/>
            </a:pPr>
            <a:r>
              <a:rPr lang="en-US" sz="2300">
                <a:solidFill>
                  <a:schemeClr val="dk1"/>
                </a:solidFill>
                <a:latin typeface="Arial"/>
                <a:ea typeface="Arial"/>
                <a:cs typeface="Arial"/>
                <a:sym typeface="Arial"/>
              </a:rPr>
              <a:t>Yeezy Foam Shoes</a:t>
            </a:r>
            <a:endParaRPr sz="2500"/>
          </a:p>
          <a:p>
            <a:pPr indent="-228600" lvl="0" marL="457200" marR="0" rtl="0" algn="l">
              <a:lnSpc>
                <a:spcPct val="100000"/>
              </a:lnSpc>
              <a:spcBef>
                <a:spcPts val="560"/>
              </a:spcBef>
              <a:spcAft>
                <a:spcPts val="0"/>
              </a:spcAft>
              <a:buClr>
                <a:schemeClr val="dk1"/>
              </a:buClr>
              <a:buSzPts val="2800"/>
              <a:buFont typeface="Arial"/>
              <a:buNone/>
            </a:pPr>
            <a:r>
              <a:t/>
            </a:r>
            <a:endParaRPr/>
          </a:p>
        </p:txBody>
      </p:sp>
      <p:pic>
        <p:nvPicPr>
          <p:cNvPr descr="C:\Users\chelsea.colliver\AppData\Local\Microsoft\Windows\Temporary Internet Files\Content.IE5\I7WPMKO2\MC900440066[1].wmf" id="117" name="Google Shape;117;p5"/>
          <p:cNvPicPr preferRelativeResize="0"/>
          <p:nvPr/>
        </p:nvPicPr>
        <p:blipFill rotWithShape="1">
          <a:blip r:embed="rId3">
            <a:alphaModFix/>
          </a:blip>
          <a:srcRect b="0" l="0" r="0" t="0"/>
          <a:stretch/>
        </p:blipFill>
        <p:spPr>
          <a:xfrm>
            <a:off x="3787571" y="1497458"/>
            <a:ext cx="2036400" cy="1403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Calibri"/>
              <a:buNone/>
            </a:pPr>
            <a:r>
              <a:rPr b="1" lang="en-US"/>
              <a:t>Why do we dress for PE?</a:t>
            </a:r>
            <a:endParaRPr/>
          </a:p>
        </p:txBody>
      </p:sp>
      <p:sp>
        <p:nvSpPr>
          <p:cNvPr id="123" name="Google Shape;123;p6"/>
          <p:cNvSpPr txBox="1"/>
          <p:nvPr>
            <p:ph idx="1" type="body"/>
          </p:nvPr>
        </p:nvSpPr>
        <p:spPr>
          <a:xfrm>
            <a:off x="457200" y="1417638"/>
            <a:ext cx="8229600" cy="5257800"/>
          </a:xfrm>
          <a:prstGeom prst="rect">
            <a:avLst/>
          </a:prstGeom>
          <a:noFill/>
          <a:ln>
            <a:noFill/>
          </a:ln>
        </p:spPr>
        <p:txBody>
          <a:bodyPr anchorCtr="0" anchor="t" bIns="91425" lIns="91425" spcFirstLastPara="1" rIns="91425" wrap="square" tIns="91425">
            <a:noAutofit/>
          </a:bodyPr>
          <a:lstStyle/>
          <a:p>
            <a:pPr indent="-514350" lvl="0" marL="539750" rtl="0" algn="l">
              <a:lnSpc>
                <a:spcPct val="100000"/>
              </a:lnSpc>
              <a:spcBef>
                <a:spcPts val="640"/>
              </a:spcBef>
              <a:spcAft>
                <a:spcPts val="0"/>
              </a:spcAft>
              <a:buSzPts val="3200"/>
              <a:buFont typeface="Arial"/>
              <a:buAutoNum type="arabicPeriod"/>
            </a:pPr>
            <a:r>
              <a:rPr lang="en-US"/>
              <a:t>Good </a:t>
            </a:r>
            <a:r>
              <a:rPr b="1" lang="en-US" u="sng">
                <a:solidFill>
                  <a:srgbClr val="0070C0"/>
                </a:solidFill>
              </a:rPr>
              <a:t>hygiene</a:t>
            </a:r>
            <a:r>
              <a:rPr lang="en-US"/>
              <a:t> practice.</a:t>
            </a:r>
            <a:endParaRPr/>
          </a:p>
          <a:p>
            <a:pPr indent="-514350" lvl="0" marL="539750" rtl="0" algn="l">
              <a:lnSpc>
                <a:spcPct val="100000"/>
              </a:lnSpc>
              <a:spcBef>
                <a:spcPts val="640"/>
              </a:spcBef>
              <a:spcAft>
                <a:spcPts val="0"/>
              </a:spcAft>
              <a:buSzPts val="3200"/>
              <a:buAutoNum type="arabicPeriod"/>
            </a:pPr>
            <a:r>
              <a:rPr b="1" lang="en-US" u="sng">
                <a:solidFill>
                  <a:srgbClr val="0070C0"/>
                </a:solidFill>
              </a:rPr>
              <a:t>Job Practice </a:t>
            </a:r>
            <a:r>
              <a:rPr lang="en-US"/>
              <a:t>– nearly all jobs have some dress code or uniform (gas attendant, target employee, doctor, lawyer).</a:t>
            </a:r>
            <a:endParaRPr/>
          </a:p>
          <a:p>
            <a:pPr indent="-514350" lvl="0" marL="539750" rtl="0" algn="l">
              <a:lnSpc>
                <a:spcPct val="100000"/>
              </a:lnSpc>
              <a:spcBef>
                <a:spcPts val="640"/>
              </a:spcBef>
              <a:spcAft>
                <a:spcPts val="0"/>
              </a:spcAft>
              <a:buSzPts val="3200"/>
              <a:buAutoNum type="arabicPeriod"/>
            </a:pPr>
            <a:r>
              <a:rPr b="1" lang="en-US" u="sng">
                <a:solidFill>
                  <a:srgbClr val="0070C0"/>
                </a:solidFill>
              </a:rPr>
              <a:t>Visibility! </a:t>
            </a:r>
            <a:r>
              <a:rPr lang="en-US"/>
              <a:t>– With so many students it makes it easier to SEE who should be in the PE area and who is not supposed to be there (safety).</a:t>
            </a:r>
            <a:endParaRPr/>
          </a:p>
          <a:p>
            <a:pPr indent="-514350" lvl="0" marL="539750" rtl="0" algn="l">
              <a:lnSpc>
                <a:spcPct val="100000"/>
              </a:lnSpc>
              <a:spcBef>
                <a:spcPts val="640"/>
              </a:spcBef>
              <a:spcAft>
                <a:spcPts val="0"/>
              </a:spcAft>
              <a:buSzPts val="3200"/>
              <a:buFont typeface="Arial"/>
              <a:buAutoNum type="arabicPeriod"/>
            </a:pPr>
            <a:r>
              <a:rPr lang="en-US"/>
              <a:t>We </a:t>
            </a:r>
            <a:r>
              <a:rPr b="1" lang="en-US" u="sng">
                <a:solidFill>
                  <a:srgbClr val="0070C0"/>
                </a:solidFill>
              </a:rPr>
              <a:t>don’t</a:t>
            </a:r>
            <a:r>
              <a:rPr lang="en-US"/>
              <a:t> want to </a:t>
            </a:r>
            <a:r>
              <a:rPr b="1" lang="en-US" u="sng">
                <a:solidFill>
                  <a:srgbClr val="0070C0"/>
                </a:solidFill>
              </a:rPr>
              <a:t>ruin</a:t>
            </a:r>
            <a:r>
              <a:rPr lang="en-US"/>
              <a:t> your nice school clothes or shoes – accidents happen a lot, especially in 6</a:t>
            </a:r>
            <a:r>
              <a:rPr baseline="30000" lang="en-US"/>
              <a:t>th</a:t>
            </a:r>
            <a:r>
              <a:rPr lang="en-US"/>
              <a:t> grade.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US">
                <a:solidFill>
                  <a:srgbClr val="538CD5"/>
                </a:solidFill>
              </a:rPr>
              <a:t>How do I know if my child dressed for PE?</a:t>
            </a:r>
            <a:endParaRPr>
              <a:solidFill>
                <a:srgbClr val="538CD5"/>
              </a:solidFill>
            </a:endParaRPr>
          </a:p>
        </p:txBody>
      </p:sp>
      <p:sp>
        <p:nvSpPr>
          <p:cNvPr id="129" name="Google Shape;129;p8"/>
          <p:cNvSpPr txBox="1"/>
          <p:nvPr>
            <p:ph idx="1" type="body"/>
          </p:nvPr>
        </p:nvSpPr>
        <p:spPr>
          <a:xfrm>
            <a:off x="457200" y="1600200"/>
            <a:ext cx="8229600" cy="4795200"/>
          </a:xfrm>
          <a:prstGeom prst="rect">
            <a:avLst/>
          </a:prstGeom>
          <a:noFill/>
          <a:ln>
            <a:noFill/>
          </a:ln>
        </p:spPr>
        <p:txBody>
          <a:bodyPr anchorCtr="0" anchor="t" bIns="91425" lIns="91425" spcFirstLastPara="1" rIns="91425" wrap="square" tIns="91425">
            <a:noAutofit/>
          </a:bodyPr>
          <a:lstStyle/>
          <a:p>
            <a:pPr indent="-457200" lvl="0" marL="457200" rtl="0" algn="l">
              <a:lnSpc>
                <a:spcPct val="100000"/>
              </a:lnSpc>
              <a:spcBef>
                <a:spcPts val="640"/>
              </a:spcBef>
              <a:spcAft>
                <a:spcPts val="0"/>
              </a:spcAft>
              <a:buSzPts val="4800"/>
              <a:buChar char="•"/>
            </a:pPr>
            <a:r>
              <a:rPr lang="en-US" sz="4600"/>
              <a:t>Stamp in the student’s planner</a:t>
            </a:r>
            <a:endParaRPr sz="4600"/>
          </a:p>
          <a:p>
            <a:pPr indent="0" lvl="0" marL="0" rtl="0" algn="l">
              <a:lnSpc>
                <a:spcPct val="100000"/>
              </a:lnSpc>
              <a:spcBef>
                <a:spcPts val="640"/>
              </a:spcBef>
              <a:spcAft>
                <a:spcPts val="0"/>
              </a:spcAft>
              <a:buSzPts val="3200"/>
              <a:buNone/>
            </a:pPr>
            <a:r>
              <a:t/>
            </a:r>
            <a:endParaRPr sz="4600"/>
          </a:p>
          <a:p>
            <a:pPr indent="0" lvl="0" marL="0" rtl="0" algn="l">
              <a:lnSpc>
                <a:spcPct val="100000"/>
              </a:lnSpc>
              <a:spcBef>
                <a:spcPts val="640"/>
              </a:spcBef>
              <a:spcAft>
                <a:spcPts val="0"/>
              </a:spcAft>
              <a:buNone/>
            </a:pPr>
            <a:r>
              <a:t/>
            </a:r>
            <a:endParaRPr sz="4600"/>
          </a:p>
          <a:p>
            <a:pPr indent="0" lvl="0" marL="0" rtl="0" algn="l">
              <a:lnSpc>
                <a:spcPct val="100000"/>
              </a:lnSpc>
              <a:spcBef>
                <a:spcPts val="640"/>
              </a:spcBef>
              <a:spcAft>
                <a:spcPts val="0"/>
              </a:spcAft>
              <a:buNone/>
            </a:pPr>
            <a:r>
              <a:t/>
            </a:r>
            <a:endParaRPr sz="4600"/>
          </a:p>
          <a:p>
            <a:pPr indent="-457200" lvl="0" marL="457200" rtl="0" algn="l">
              <a:lnSpc>
                <a:spcPct val="100000"/>
              </a:lnSpc>
              <a:spcBef>
                <a:spcPts val="0"/>
              </a:spcBef>
              <a:spcAft>
                <a:spcPts val="0"/>
              </a:spcAft>
              <a:buSzPts val="4800"/>
              <a:buChar char="•"/>
            </a:pPr>
            <a:r>
              <a:rPr lang="en-US" sz="4600"/>
              <a:t>PowerSchool - “Z” in the ATTENDANCE screen</a:t>
            </a:r>
            <a:endParaRPr sz="4600"/>
          </a:p>
        </p:txBody>
      </p:sp>
      <p:pic>
        <p:nvPicPr>
          <p:cNvPr id="130" name="Google Shape;130;p8"/>
          <p:cNvPicPr preferRelativeResize="0"/>
          <p:nvPr/>
        </p:nvPicPr>
        <p:blipFill rotWithShape="1">
          <a:blip r:embed="rId3">
            <a:alphaModFix/>
          </a:blip>
          <a:srcRect b="36425" l="0" r="0" t="29967"/>
          <a:stretch/>
        </p:blipFill>
        <p:spPr>
          <a:xfrm>
            <a:off x="2703950" y="2517375"/>
            <a:ext cx="3736101" cy="16741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Calibri"/>
              <a:buNone/>
            </a:pPr>
            <a:r>
              <a:rPr b="1" lang="en-US"/>
              <a:t>Necessities</a:t>
            </a:r>
            <a:endParaRPr/>
          </a:p>
        </p:txBody>
      </p:sp>
      <p:sp>
        <p:nvSpPr>
          <p:cNvPr id="136" name="Google Shape;136;p7"/>
          <p:cNvSpPr txBox="1"/>
          <p:nvPr>
            <p:ph idx="1" type="body"/>
          </p:nvPr>
        </p:nvSpPr>
        <p:spPr>
          <a:xfrm>
            <a:off x="225725" y="1153425"/>
            <a:ext cx="4764900" cy="56019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640"/>
              </a:spcBef>
              <a:spcAft>
                <a:spcPts val="0"/>
              </a:spcAft>
              <a:buClr>
                <a:schemeClr val="dk1"/>
              </a:buClr>
              <a:buSzPts val="3200"/>
              <a:buFont typeface="Arial"/>
              <a:buChar char="•"/>
            </a:pPr>
            <a:r>
              <a:rPr lang="en-US" sz="2800">
                <a:solidFill>
                  <a:srgbClr val="538CD5"/>
                </a:solidFill>
              </a:rPr>
              <a:t>Water Bottle</a:t>
            </a:r>
            <a:endParaRPr/>
          </a:p>
          <a:p>
            <a:pPr indent="-431800" lvl="0" marL="457200" marR="0" rtl="0" algn="l">
              <a:lnSpc>
                <a:spcPct val="100000"/>
              </a:lnSpc>
              <a:spcBef>
                <a:spcPts val="640"/>
              </a:spcBef>
              <a:spcAft>
                <a:spcPts val="0"/>
              </a:spcAft>
              <a:buClr>
                <a:schemeClr val="dk1"/>
              </a:buClr>
              <a:buSzPts val="3200"/>
              <a:buFont typeface="Arial"/>
              <a:buChar char="•"/>
            </a:pPr>
            <a:r>
              <a:rPr lang="en-US" sz="2800">
                <a:solidFill>
                  <a:srgbClr val="FF0000"/>
                </a:solidFill>
              </a:rPr>
              <a:t>Asthma Inhalers</a:t>
            </a:r>
            <a:r>
              <a:rPr lang="en-US" sz="2800"/>
              <a:t>**  </a:t>
            </a:r>
            <a:endParaRPr/>
          </a:p>
          <a:p>
            <a:pPr indent="-425450" lvl="1" marL="914400" rtl="0" algn="l">
              <a:lnSpc>
                <a:spcPct val="100000"/>
              </a:lnSpc>
              <a:spcBef>
                <a:spcPts val="560"/>
              </a:spcBef>
              <a:spcAft>
                <a:spcPts val="0"/>
              </a:spcAft>
              <a:buSzPts val="3100"/>
              <a:buChar char="–"/>
            </a:pPr>
            <a:r>
              <a:rPr lang="en-US" sz="2300"/>
              <a:t>If your child has asthma, a specific form is required to have their inhaler or any medication on their person or in their backpacks, please pick up this form from the main office or district nurse webpage.</a:t>
            </a:r>
            <a:endParaRPr sz="3100"/>
          </a:p>
          <a:p>
            <a:pPr indent="-431800" lvl="0" marL="457200" marR="0" rtl="0" algn="l">
              <a:lnSpc>
                <a:spcPct val="100000"/>
              </a:lnSpc>
              <a:spcBef>
                <a:spcPts val="640"/>
              </a:spcBef>
              <a:spcAft>
                <a:spcPts val="0"/>
              </a:spcAft>
              <a:buClr>
                <a:schemeClr val="dk1"/>
              </a:buClr>
              <a:buSzPts val="3200"/>
              <a:buFont typeface="Arial"/>
              <a:buChar char="•"/>
            </a:pPr>
            <a:r>
              <a:rPr lang="en-US" sz="2800">
                <a:solidFill>
                  <a:srgbClr val="0070C0"/>
                </a:solidFill>
              </a:rPr>
              <a:t>Student Planner</a:t>
            </a:r>
            <a:endParaRPr/>
          </a:p>
          <a:p>
            <a:pPr indent="-381000" lvl="1" marL="914400" rtl="0" algn="l">
              <a:lnSpc>
                <a:spcPct val="100000"/>
              </a:lnSpc>
              <a:spcBef>
                <a:spcPts val="560"/>
              </a:spcBef>
              <a:spcAft>
                <a:spcPts val="0"/>
              </a:spcAft>
              <a:buSzPts val="2400"/>
              <a:buChar char="–"/>
            </a:pPr>
            <a:r>
              <a:rPr lang="en-US" sz="2400"/>
              <a:t>If the student forgot their PE uniform or upon request.</a:t>
            </a:r>
            <a:endParaRPr sz="2400"/>
          </a:p>
          <a:p>
            <a:pPr indent="-228600" lvl="0" marL="457200" marR="0" rtl="0" algn="l">
              <a:lnSpc>
                <a:spcPct val="100000"/>
              </a:lnSpc>
              <a:spcBef>
                <a:spcPts val="640"/>
              </a:spcBef>
              <a:spcAft>
                <a:spcPts val="0"/>
              </a:spcAft>
              <a:buClr>
                <a:schemeClr val="dk1"/>
              </a:buClr>
              <a:buSzPts val="3200"/>
              <a:buFont typeface="Arial"/>
              <a:buNone/>
            </a:pPr>
            <a:r>
              <a:t/>
            </a:r>
            <a:endParaRPr sz="2400"/>
          </a:p>
          <a:p>
            <a:pPr indent="-228600" lvl="0" marL="457200" marR="0" rtl="0" algn="l">
              <a:lnSpc>
                <a:spcPct val="100000"/>
              </a:lnSpc>
              <a:spcBef>
                <a:spcPts val="640"/>
              </a:spcBef>
              <a:spcAft>
                <a:spcPts val="0"/>
              </a:spcAft>
              <a:buClr>
                <a:schemeClr val="dk1"/>
              </a:buClr>
              <a:buSzPts val="3200"/>
              <a:buFont typeface="Arial"/>
              <a:buNone/>
            </a:pPr>
            <a:r>
              <a:t/>
            </a:r>
            <a:endParaRPr/>
          </a:p>
          <a:p>
            <a:pPr indent="-228600" lvl="0" marL="457200" marR="0" rtl="0" algn="l">
              <a:lnSpc>
                <a:spcPct val="100000"/>
              </a:lnSpc>
              <a:spcBef>
                <a:spcPts val="640"/>
              </a:spcBef>
              <a:spcAft>
                <a:spcPts val="0"/>
              </a:spcAft>
              <a:buClr>
                <a:schemeClr val="dk1"/>
              </a:buClr>
              <a:buSzPts val="3200"/>
              <a:buFont typeface="Arial"/>
              <a:buNone/>
            </a:pPr>
            <a:r>
              <a:t/>
            </a:r>
            <a:endParaRPr/>
          </a:p>
        </p:txBody>
      </p:sp>
      <p:pic>
        <p:nvPicPr>
          <p:cNvPr id="137" name="Google Shape;137;p7"/>
          <p:cNvPicPr preferRelativeResize="0"/>
          <p:nvPr/>
        </p:nvPicPr>
        <p:blipFill rotWithShape="1">
          <a:blip r:embed="rId3">
            <a:alphaModFix/>
          </a:blip>
          <a:srcRect b="0" l="0" r="0" t="0"/>
          <a:stretch/>
        </p:blipFill>
        <p:spPr>
          <a:xfrm>
            <a:off x="5093495" y="1153418"/>
            <a:ext cx="3206971" cy="3361673"/>
          </a:xfrm>
          <a:prstGeom prst="rect">
            <a:avLst/>
          </a:prstGeom>
          <a:noFill/>
          <a:ln>
            <a:noFill/>
          </a:ln>
        </p:spPr>
      </p:pic>
      <p:sp>
        <p:nvSpPr>
          <p:cNvPr id="138" name="Google Shape;138;p7"/>
          <p:cNvSpPr txBox="1"/>
          <p:nvPr/>
        </p:nvSpPr>
        <p:spPr>
          <a:xfrm>
            <a:off x="5987845" y="4837471"/>
            <a:ext cx="2812853"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sng" cap="none" strike="noStrike">
                <a:solidFill>
                  <a:srgbClr val="00B0F0"/>
                </a:solidFill>
                <a:latin typeface="Arial"/>
                <a:ea typeface="Arial"/>
                <a:cs typeface="Arial"/>
                <a:sym typeface="Arial"/>
              </a:rPr>
              <a:t>Refill Stations:</a:t>
            </a:r>
            <a:endParaRPr/>
          </a:p>
          <a:p>
            <a:pPr indent="0" lvl="0" marL="0" marR="0" rtl="0" algn="l">
              <a:lnSpc>
                <a:spcPct val="100000"/>
              </a:lnSpc>
              <a:spcBef>
                <a:spcPts val="0"/>
              </a:spcBef>
              <a:spcAft>
                <a:spcPts val="0"/>
              </a:spcAft>
              <a:buNone/>
            </a:pPr>
            <a:r>
              <a:rPr b="0" i="0" lang="en-US" sz="2000" u="none" cap="none" strike="noStrike">
                <a:solidFill>
                  <a:srgbClr val="00B0F0"/>
                </a:solidFill>
                <a:latin typeface="Arial"/>
                <a:ea typeface="Arial"/>
                <a:cs typeface="Arial"/>
                <a:sym typeface="Arial"/>
              </a:rPr>
              <a:t>Cafeteria - 2</a:t>
            </a:r>
            <a:endParaRPr/>
          </a:p>
          <a:p>
            <a:pPr indent="0" lvl="0" marL="0" marR="0" rtl="0" algn="l">
              <a:lnSpc>
                <a:spcPct val="100000"/>
              </a:lnSpc>
              <a:spcBef>
                <a:spcPts val="0"/>
              </a:spcBef>
              <a:spcAft>
                <a:spcPts val="0"/>
              </a:spcAft>
              <a:buNone/>
            </a:pPr>
            <a:r>
              <a:rPr b="0" i="0" lang="en-US" sz="2000" u="none" cap="none" strike="noStrike">
                <a:solidFill>
                  <a:srgbClr val="00B0F0"/>
                </a:solidFill>
                <a:latin typeface="Arial"/>
                <a:ea typeface="Arial"/>
                <a:cs typeface="Arial"/>
                <a:sym typeface="Arial"/>
              </a:rPr>
              <a:t>Gym - 2</a:t>
            </a:r>
            <a:endParaRPr/>
          </a:p>
          <a:p>
            <a:pPr indent="0" lvl="0" marL="0" marR="0" rtl="0" algn="l">
              <a:lnSpc>
                <a:spcPct val="100000"/>
              </a:lnSpc>
              <a:spcBef>
                <a:spcPts val="0"/>
              </a:spcBef>
              <a:spcAft>
                <a:spcPts val="0"/>
              </a:spcAft>
              <a:buNone/>
            </a:pPr>
            <a:r>
              <a:rPr b="0" i="0" lang="en-US" sz="2000" u="none" cap="none" strike="noStrike">
                <a:solidFill>
                  <a:srgbClr val="00B0F0"/>
                </a:solidFill>
                <a:latin typeface="Arial"/>
                <a:ea typeface="Arial"/>
                <a:cs typeface="Arial"/>
                <a:sym typeface="Arial"/>
              </a:rPr>
              <a:t>Girls’ Locker Room</a:t>
            </a:r>
            <a:endParaRPr/>
          </a:p>
          <a:p>
            <a:pPr indent="0" lvl="0" marL="0" marR="0" rtl="0" algn="l">
              <a:lnSpc>
                <a:spcPct val="100000"/>
              </a:lnSpc>
              <a:spcBef>
                <a:spcPts val="0"/>
              </a:spcBef>
              <a:spcAft>
                <a:spcPts val="0"/>
              </a:spcAft>
              <a:buNone/>
            </a:pPr>
            <a:r>
              <a:rPr b="0" i="0" lang="en-US" sz="2000" u="none" cap="none" strike="noStrike">
                <a:solidFill>
                  <a:srgbClr val="00B0F0"/>
                </a:solidFill>
                <a:latin typeface="Arial"/>
                <a:ea typeface="Arial"/>
                <a:cs typeface="Arial"/>
                <a:sym typeface="Arial"/>
              </a:rPr>
              <a:t>Boys’ Locker Room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rPr b="1" i="0" lang="en-US" sz="4400" u="none" cap="none" strike="noStrike">
                <a:solidFill>
                  <a:schemeClr val="dk1"/>
                </a:solidFill>
                <a:latin typeface="Calibri"/>
                <a:ea typeface="Calibri"/>
                <a:cs typeface="Calibri"/>
                <a:sym typeface="Calibri"/>
              </a:rPr>
              <a:t>Typical Class Day</a:t>
            </a:r>
            <a:endParaRPr b="1" i="0" sz="4400" u="none" cap="none" strike="noStrike">
              <a:solidFill>
                <a:schemeClr val="dk1"/>
              </a:solidFill>
              <a:latin typeface="Calibri"/>
              <a:ea typeface="Calibri"/>
              <a:cs typeface="Calibri"/>
              <a:sym typeface="Calibri"/>
            </a:endParaRPr>
          </a:p>
        </p:txBody>
      </p:sp>
      <p:sp>
        <p:nvSpPr>
          <p:cNvPr id="144" name="Google Shape;144;p13"/>
          <p:cNvSpPr txBox="1"/>
          <p:nvPr>
            <p:ph idx="1" type="body"/>
          </p:nvPr>
        </p:nvSpPr>
        <p:spPr>
          <a:xfrm>
            <a:off x="457200" y="1200550"/>
            <a:ext cx="8229600" cy="5657400"/>
          </a:xfrm>
          <a:prstGeom prst="rect">
            <a:avLst/>
          </a:prstGeom>
          <a:noFill/>
          <a:ln>
            <a:noFill/>
          </a:ln>
        </p:spPr>
        <p:txBody>
          <a:bodyPr anchorCtr="0" anchor="t" bIns="45700" lIns="91425" spcFirstLastPara="1" rIns="91425" wrap="square" tIns="45700">
            <a:noAutofit/>
          </a:bodyPr>
          <a:lstStyle/>
          <a:p>
            <a:pPr indent="-349250" lvl="0" marL="342900" marR="0" rtl="0" algn="l">
              <a:lnSpc>
                <a:spcPct val="80000"/>
              </a:lnSpc>
              <a:spcBef>
                <a:spcPts val="0"/>
              </a:spcBef>
              <a:spcAft>
                <a:spcPts val="0"/>
              </a:spcAft>
              <a:buClr>
                <a:schemeClr val="dk1"/>
              </a:buClr>
              <a:buSzPts val="2580"/>
              <a:buFont typeface="Arial"/>
              <a:buChar char="•"/>
            </a:pPr>
            <a:r>
              <a:rPr b="1" i="0" lang="en-US" sz="1900" u="sng" cap="none" strike="noStrike">
                <a:solidFill>
                  <a:schemeClr val="dk1"/>
                </a:solidFill>
              </a:rPr>
              <a:t>Warm-up</a:t>
            </a:r>
            <a:endParaRPr sz="3300"/>
          </a:p>
          <a:p>
            <a:pPr indent="-349250" lvl="1" marL="800100" rtl="0" algn="l">
              <a:lnSpc>
                <a:spcPct val="80000"/>
              </a:lnSpc>
              <a:spcBef>
                <a:spcPts val="0"/>
              </a:spcBef>
              <a:spcAft>
                <a:spcPts val="0"/>
              </a:spcAft>
              <a:buSzPts val="2580"/>
              <a:buFont typeface="Arial"/>
              <a:buChar char="•"/>
            </a:pPr>
            <a:r>
              <a:rPr b="1" lang="en-US" sz="1900"/>
              <a:t>Cardiovascular Endurance Activity:</a:t>
            </a:r>
            <a:endParaRPr b="1" sz="1900"/>
          </a:p>
          <a:p>
            <a:pPr indent="-292100" lvl="2" marL="1200150" rtl="0" algn="l">
              <a:lnSpc>
                <a:spcPct val="80000"/>
              </a:lnSpc>
              <a:spcBef>
                <a:spcPts val="434"/>
              </a:spcBef>
              <a:spcAft>
                <a:spcPts val="0"/>
              </a:spcAft>
              <a:buSzPts val="2270"/>
              <a:buFont typeface="Arial"/>
              <a:buChar char="–"/>
            </a:pPr>
            <a:r>
              <a:rPr b="0" i="0" lang="en-US" sz="1900" u="none" cap="none" strike="noStrike">
                <a:solidFill>
                  <a:schemeClr val="dk1"/>
                </a:solidFill>
              </a:rPr>
              <a:t>Run to a song (3-5 minutes)</a:t>
            </a:r>
            <a:endParaRPr sz="1900"/>
          </a:p>
          <a:p>
            <a:pPr indent="-292100" lvl="2" marL="1200150" rtl="0" algn="l">
              <a:lnSpc>
                <a:spcPct val="80000"/>
              </a:lnSpc>
              <a:spcBef>
                <a:spcPts val="434"/>
              </a:spcBef>
              <a:spcAft>
                <a:spcPts val="0"/>
              </a:spcAft>
              <a:buSzPts val="2270"/>
              <a:buFont typeface="Arial"/>
              <a:buChar char="–"/>
            </a:pPr>
            <a:r>
              <a:rPr b="0" i="0" lang="en-US" sz="1900" u="none" cap="none" strike="noStrike">
                <a:solidFill>
                  <a:schemeClr val="dk1"/>
                </a:solidFill>
              </a:rPr>
              <a:t>Agility Laps (running, skipping, side-shuffle, high knees, butt kickers, straight-leg run, back peddle, karaoke or grapevine)</a:t>
            </a:r>
            <a:endParaRPr sz="1900"/>
          </a:p>
          <a:p>
            <a:pPr indent="-349250" lvl="1" marL="800100" rtl="0" algn="l">
              <a:lnSpc>
                <a:spcPct val="80000"/>
              </a:lnSpc>
              <a:spcBef>
                <a:spcPts val="496"/>
              </a:spcBef>
              <a:spcAft>
                <a:spcPts val="0"/>
              </a:spcAft>
              <a:buSzPts val="2580"/>
              <a:buFont typeface="Arial"/>
              <a:buChar char="•"/>
            </a:pPr>
            <a:r>
              <a:rPr b="1" i="0" lang="en-US" sz="1900" u="none" cap="none" strike="noStrike">
                <a:solidFill>
                  <a:schemeClr val="dk1"/>
                </a:solidFill>
              </a:rPr>
              <a:t>Flexibility:</a:t>
            </a:r>
            <a:endParaRPr sz="2900"/>
          </a:p>
          <a:p>
            <a:pPr indent="-349250" lvl="2" marL="1257300" rtl="0" algn="l">
              <a:lnSpc>
                <a:spcPct val="80000"/>
              </a:lnSpc>
              <a:spcBef>
                <a:spcPts val="496"/>
              </a:spcBef>
              <a:spcAft>
                <a:spcPts val="0"/>
              </a:spcAft>
              <a:buSzPts val="2580"/>
              <a:buFont typeface="Calibri"/>
              <a:buChar char="—"/>
            </a:pPr>
            <a:r>
              <a:rPr lang="en-US" sz="1900"/>
              <a:t>Static or Dynamic </a:t>
            </a:r>
            <a:r>
              <a:rPr b="0" i="0" lang="en-US" sz="1900" u="none" cap="none" strike="noStrike">
                <a:solidFill>
                  <a:schemeClr val="dk1"/>
                </a:solidFill>
              </a:rPr>
              <a:t>Stretching Routine</a:t>
            </a:r>
            <a:endParaRPr sz="1900"/>
          </a:p>
          <a:p>
            <a:pPr indent="-349250" lvl="2" marL="1257300" rtl="0" algn="l">
              <a:lnSpc>
                <a:spcPct val="80000"/>
              </a:lnSpc>
              <a:spcBef>
                <a:spcPts val="496"/>
              </a:spcBef>
              <a:spcAft>
                <a:spcPts val="0"/>
              </a:spcAft>
              <a:buSzPts val="2580"/>
              <a:buFont typeface="Calibri"/>
              <a:buChar char="—"/>
            </a:pPr>
            <a:r>
              <a:rPr b="0" i="0" lang="en-US" sz="1900" u="none" cap="none" strike="noStrike">
                <a:solidFill>
                  <a:schemeClr val="dk1"/>
                </a:solidFill>
              </a:rPr>
              <a:t>Specific routine</a:t>
            </a:r>
            <a:endParaRPr sz="1900"/>
          </a:p>
          <a:p>
            <a:pPr indent="-349250" lvl="2" marL="1257300" rtl="0" algn="l">
              <a:lnSpc>
                <a:spcPct val="80000"/>
              </a:lnSpc>
              <a:spcBef>
                <a:spcPts val="434"/>
              </a:spcBef>
              <a:spcAft>
                <a:spcPts val="0"/>
              </a:spcAft>
              <a:buSzPts val="2270"/>
              <a:buFont typeface="Calibri"/>
              <a:buChar char="—"/>
            </a:pPr>
            <a:r>
              <a:rPr b="0" i="0" lang="en-US" sz="1900" u="none" cap="none" strike="noStrike">
                <a:solidFill>
                  <a:schemeClr val="dk1"/>
                </a:solidFill>
              </a:rPr>
              <a:t>Students lead by roll call row, rotate every week</a:t>
            </a:r>
            <a:endParaRPr sz="1900"/>
          </a:p>
          <a:p>
            <a:pPr indent="-349250" lvl="2" marL="1257300" rtl="0" algn="l">
              <a:lnSpc>
                <a:spcPct val="80000"/>
              </a:lnSpc>
              <a:spcBef>
                <a:spcPts val="434"/>
              </a:spcBef>
              <a:spcAft>
                <a:spcPts val="0"/>
              </a:spcAft>
              <a:buSzPts val="2270"/>
              <a:buFont typeface="Calibri"/>
              <a:buChar char="—"/>
            </a:pPr>
            <a:r>
              <a:rPr b="0" i="0" lang="en-US" sz="1900" u="none" cap="none" strike="noStrike">
                <a:solidFill>
                  <a:schemeClr val="dk1"/>
                </a:solidFill>
              </a:rPr>
              <a:t>Name the muscles before stretching them</a:t>
            </a:r>
            <a:endParaRPr sz="1900"/>
          </a:p>
          <a:p>
            <a:pPr indent="-349250" lvl="2" marL="1257300" rtl="0" algn="l">
              <a:lnSpc>
                <a:spcPct val="80000"/>
              </a:lnSpc>
              <a:spcBef>
                <a:spcPts val="434"/>
              </a:spcBef>
              <a:spcAft>
                <a:spcPts val="0"/>
              </a:spcAft>
              <a:buSzPts val="2270"/>
              <a:buFont typeface="Calibri"/>
              <a:buChar char="—"/>
            </a:pPr>
            <a:r>
              <a:rPr b="0" i="0" lang="en-US" sz="1900" u="none" cap="none" strike="noStrike">
                <a:solidFill>
                  <a:schemeClr val="dk1"/>
                </a:solidFill>
              </a:rPr>
              <a:t>Count using multiplication tables</a:t>
            </a:r>
            <a:endParaRPr sz="1900"/>
          </a:p>
          <a:p>
            <a:pPr indent="-349250" lvl="0" marL="342900" marR="0" rtl="0" algn="l">
              <a:lnSpc>
                <a:spcPct val="80000"/>
              </a:lnSpc>
              <a:spcBef>
                <a:spcPts val="496"/>
              </a:spcBef>
              <a:spcAft>
                <a:spcPts val="0"/>
              </a:spcAft>
              <a:buClr>
                <a:schemeClr val="dk1"/>
              </a:buClr>
              <a:buSzPts val="2580"/>
              <a:buFont typeface="Arial"/>
              <a:buChar char="•"/>
            </a:pPr>
            <a:r>
              <a:rPr b="1" i="0" lang="en-US" sz="1900" u="sng" cap="none" strike="noStrike">
                <a:solidFill>
                  <a:schemeClr val="dk1"/>
                </a:solidFill>
              </a:rPr>
              <a:t>Main Activity</a:t>
            </a:r>
            <a:endParaRPr b="1" sz="1900" u="sng"/>
          </a:p>
          <a:p>
            <a:pPr indent="-292100" lvl="1" marL="742950" marR="0" rtl="0" algn="l">
              <a:lnSpc>
                <a:spcPct val="80000"/>
              </a:lnSpc>
              <a:spcBef>
                <a:spcPts val="434"/>
              </a:spcBef>
              <a:spcAft>
                <a:spcPts val="0"/>
              </a:spcAft>
              <a:buClr>
                <a:schemeClr val="dk1"/>
              </a:buClr>
              <a:buSzPts val="2270"/>
              <a:buFont typeface="Arial"/>
              <a:buChar char="–"/>
            </a:pPr>
            <a:r>
              <a:rPr b="0" i="0" lang="en-US" sz="1900" u="none" cap="none" strike="noStrike">
                <a:solidFill>
                  <a:schemeClr val="dk1"/>
                </a:solidFill>
              </a:rPr>
              <a:t>Fitness monitoring (one per week), </a:t>
            </a:r>
            <a:endParaRPr sz="2900"/>
          </a:p>
          <a:p>
            <a:pPr indent="-292100" lvl="1" marL="742950" marR="0" rtl="0" algn="l">
              <a:lnSpc>
                <a:spcPct val="80000"/>
              </a:lnSpc>
              <a:spcBef>
                <a:spcPts val="434"/>
              </a:spcBef>
              <a:spcAft>
                <a:spcPts val="0"/>
              </a:spcAft>
              <a:buClr>
                <a:schemeClr val="dk1"/>
              </a:buClr>
              <a:buSzPts val="2270"/>
              <a:buFont typeface="Arial"/>
              <a:buChar char="–"/>
            </a:pPr>
            <a:r>
              <a:rPr lang="en-US" sz="1900"/>
              <a:t>D</a:t>
            </a:r>
            <a:r>
              <a:rPr b="0" i="0" lang="en-US" sz="1900" u="none" cap="none" strike="noStrike">
                <a:solidFill>
                  <a:schemeClr val="dk1"/>
                </a:solidFill>
              </a:rPr>
              <a:t>rills (learning skills), </a:t>
            </a:r>
            <a:endParaRPr sz="2900"/>
          </a:p>
          <a:p>
            <a:pPr indent="-292100" lvl="1" marL="742950" marR="0" rtl="0" algn="l">
              <a:lnSpc>
                <a:spcPct val="80000"/>
              </a:lnSpc>
              <a:spcBef>
                <a:spcPts val="434"/>
              </a:spcBef>
              <a:spcAft>
                <a:spcPts val="0"/>
              </a:spcAft>
              <a:buClr>
                <a:schemeClr val="dk1"/>
              </a:buClr>
              <a:buSzPts val="2270"/>
              <a:buFont typeface="Arial"/>
              <a:buChar char="–"/>
            </a:pPr>
            <a:r>
              <a:rPr b="0" i="0" lang="en-US" sz="1900" u="none" cap="none" strike="noStrike">
                <a:solidFill>
                  <a:schemeClr val="dk1"/>
                </a:solidFill>
              </a:rPr>
              <a:t>Cooperative game, </a:t>
            </a:r>
            <a:endParaRPr sz="2900"/>
          </a:p>
          <a:p>
            <a:pPr indent="-292100" lvl="1" marL="742950" marR="0" rtl="0" algn="l">
              <a:lnSpc>
                <a:spcPct val="80000"/>
              </a:lnSpc>
              <a:spcBef>
                <a:spcPts val="434"/>
              </a:spcBef>
              <a:spcAft>
                <a:spcPts val="0"/>
              </a:spcAft>
              <a:buClr>
                <a:schemeClr val="dk1"/>
              </a:buClr>
              <a:buSzPts val="2270"/>
              <a:buFont typeface="Arial"/>
              <a:buChar char="–"/>
            </a:pPr>
            <a:r>
              <a:rPr b="0" i="0" lang="en-US" sz="1900" u="none" cap="none" strike="noStrike">
                <a:solidFill>
                  <a:schemeClr val="dk1"/>
                </a:solidFill>
              </a:rPr>
              <a:t>Sport game</a:t>
            </a:r>
            <a:endParaRPr b="0" i="0" sz="1900" u="none" cap="none" strike="noStrike">
              <a:solidFill>
                <a:schemeClr val="dk1"/>
              </a:solidFill>
            </a:endParaRPr>
          </a:p>
        </p:txBody>
      </p:sp>
      <p:pic>
        <p:nvPicPr>
          <p:cNvPr descr="C:\Users\chelsea.colliver\AppData\Local\Microsoft\Windows\Temporary Internet Files\Content.IE5\G5JMQXKT\MC900078715[1].wmf" id="145" name="Google Shape;145;p13"/>
          <p:cNvPicPr preferRelativeResize="0"/>
          <p:nvPr/>
        </p:nvPicPr>
        <p:blipFill rotWithShape="1">
          <a:blip r:embed="rId3">
            <a:alphaModFix/>
          </a:blip>
          <a:srcRect b="0" l="0" r="0" t="0"/>
          <a:stretch/>
        </p:blipFill>
        <p:spPr>
          <a:xfrm>
            <a:off x="6223603" y="3727672"/>
            <a:ext cx="2020750" cy="25107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Colliver, Chelsea L.</dc:creator>
</cp:coreProperties>
</file>