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Spectral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2wN7PXky2YubxbRW/F+U3U7Hf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3B3D9F-762D-4FF6-9AAF-1711BE98427D}">
  <a:tblStyle styleId="{813B3D9F-762D-4FF6-9AAF-1711BE984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SemiBold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Spectral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pectralSemiBold-bold.fntdata"/><Relationship Id="rId6" Type="http://schemas.openxmlformats.org/officeDocument/2006/relationships/slide" Target="slides/slide1.xml"/><Relationship Id="rId18" Type="http://schemas.openxmlformats.org/officeDocument/2006/relationships/font" Target="fonts/Spectral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974ab3d3e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974ab3d3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974ab3d3e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974ab3d3e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974ab3d3e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974ab3d3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974ab3d3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974ab3d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974ab3d3e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974ab3d3e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974ab3d3e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974ab3d3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974ab3d3e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974ab3d3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974ab3d3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974ab3d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ashley.pera@wccusd.net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Large Numbers And Math Signs Frame Free Stock Photo - Public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350"/>
            <a:ext cx="9144000" cy="66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85800" y="9572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b="1" i="0" lang="en-US" sz="9600" u="none" cap="none" strike="noStrik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Ms. Colliver</a:t>
            </a:r>
            <a:endParaRPr b="1" i="0" sz="9600" u="none" cap="none" strike="noStrike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371600" y="2427200"/>
            <a:ext cx="64008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/>
              <a:t>Math 6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629100" y="3089724"/>
            <a:ext cx="78858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CCOLLIVER@</a:t>
            </a:r>
            <a:endParaRPr b="0" i="0" sz="1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WCCUSD.NET</a:t>
            </a:r>
            <a:endParaRPr b="0" i="0" sz="50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974ab3d3e_1_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RULES &amp; EXPECTATIONS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49" name="Google Shape;149;g28974ab3d3e_1_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Font typeface="Spectral SemiBold"/>
              <a:buChar char="❖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Follow the Titan Values: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Spectral SemiBold"/>
              <a:buChar char="➢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Titans are KIND!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Spectral SemiBold"/>
              <a:buChar char="➢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Titans are RESPONSIBLE!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Spectral SemiBold"/>
              <a:buChar char="➢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Titans are SAFE!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Spectral SemiBold"/>
              <a:buChar char="❖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Be Respectful!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Spectral SemiBold"/>
              <a:buChar char="❖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Be Prepared - have materials, ready to learn, and ready to participate!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Spectral SemiBold"/>
              <a:buChar char="❖"/>
            </a:pPr>
            <a:r>
              <a:rPr lang="en-US">
                <a:latin typeface="Spectral SemiBold"/>
                <a:ea typeface="Spectral SemiBold"/>
                <a:cs typeface="Spectral SemiBold"/>
                <a:sym typeface="Spectral SemiBold"/>
              </a:rPr>
              <a:t>Cell phones are silenced and put away.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pic>
        <p:nvPicPr>
          <p:cNvPr id="150" name="Google Shape;150;g28974ab3d3e_1_21" title="Kind Volunteers | Free SVG"/>
          <p:cNvPicPr preferRelativeResize="0"/>
          <p:nvPr/>
        </p:nvPicPr>
        <p:blipFill rotWithShape="1">
          <a:blip r:embed="rId3">
            <a:alphaModFix amt="20000"/>
          </a:blip>
          <a:srcRect b="8557" l="0" r="0" t="7380"/>
          <a:stretch/>
        </p:blipFill>
        <p:spPr>
          <a:xfrm>
            <a:off x="25725" y="137325"/>
            <a:ext cx="9092550" cy="65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Excused Absence</a:t>
            </a:r>
            <a:endParaRPr b="1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457200" y="1417650"/>
            <a:ext cx="8229600" cy="52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All ABSENCES should be reported to the attendance clerk - Ms. Ashley Pera</a:t>
            </a:r>
            <a:endParaRPr sz="2800"/>
          </a:p>
          <a:p>
            <a:pPr indent="-4064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Email: </a:t>
            </a:r>
            <a:r>
              <a:rPr lang="en-US">
                <a:uFill>
                  <a:noFill/>
                </a:uFill>
                <a:hlinkClick r:id="rId3"/>
              </a:rPr>
              <a:t>ashley.pera@wccusd.net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Student should check Google Classroom and Desmos for any assigned work.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Student </a:t>
            </a:r>
            <a:r>
              <a:rPr lang="en-US"/>
              <a:t>should</a:t>
            </a:r>
            <a:r>
              <a:rPr lang="en-US"/>
              <a:t> check with the teacher upon return if they missed any other assignments.</a:t>
            </a:r>
            <a:endParaRPr/>
          </a:p>
          <a:p>
            <a:pPr indent="-40640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Check “Absent?” Box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/>
          </a:p>
          <a:p>
            <a:pPr indent="-18542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t/>
            </a:r>
            <a:endParaRPr b="0" i="0" sz="2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helsea.colliver\AppData\Local\Microsoft\Windows\Temporary Internet Files\Content.IE5\I7WPMKO2\MC910217548[1].wmf" id="157" name="Google Shape;1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3676" y="216450"/>
            <a:ext cx="1523100" cy="12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8974ab3d3e_2_6" title="File:Thank-you-word-cloud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575"/>
            <a:ext cx="9144000" cy="64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-US"/>
              <a:t>Teacher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</a:t>
            </a:r>
            <a:r>
              <a:rPr b="1" lang="en-US"/>
              <a:t>t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57200" y="1266350"/>
            <a:ext cx="8229600" cy="53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Arial"/>
              <a:buChar char="•"/>
            </a:pPr>
            <a:r>
              <a:rPr b="0" i="0" lang="en-US" sz="49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endParaRPr sz="2930"/>
          </a:p>
          <a:p>
            <a:pPr indent="-2984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–"/>
            </a:pPr>
            <a:r>
              <a:rPr lang="en-US" sz="3800">
                <a:solidFill>
                  <a:srgbClr val="0070C0"/>
                </a:solidFill>
              </a:rPr>
              <a:t>CCOLLIVER@WCCUSD.NET</a:t>
            </a:r>
            <a:endParaRPr sz="3400"/>
          </a:p>
          <a:p>
            <a:pPr indent="-2603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Best way to contact</a:t>
            </a:r>
            <a:endParaRPr/>
          </a:p>
          <a:p>
            <a:pPr indent="-260350" lvl="1" marL="74295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Response will be during school hours</a:t>
            </a:r>
            <a:endParaRPr sz="3200"/>
          </a:p>
          <a:p>
            <a:pPr indent="-260350" lvl="1" marL="742950" rtl="0" algn="l">
              <a:lnSpc>
                <a:spcPct val="10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Please allow 2 full school days for a response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0" lvl="0" marL="342900" marR="0" rtl="0" algn="l">
              <a:lnSpc>
                <a:spcPct val="100000"/>
              </a:lnSpc>
              <a:spcBef>
                <a:spcPts val="814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40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08155">
            <a:off x="4925972" y="4484184"/>
            <a:ext cx="2845585" cy="203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Class Day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457200" y="1200550"/>
            <a:ext cx="8229600" cy="5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Arial"/>
              <a:buChar char="•"/>
            </a:pPr>
            <a:r>
              <a:rPr b="1" i="0" lang="en-US" sz="2100" u="sng" cap="none" strike="noStrike">
                <a:solidFill>
                  <a:schemeClr val="dk1"/>
                </a:solidFill>
              </a:rPr>
              <a:t>Warm-up</a:t>
            </a:r>
            <a:endParaRPr sz="3500"/>
          </a:p>
          <a:p>
            <a:pPr indent="-361950" lvl="1" marL="8001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80"/>
              <a:buFont typeface="Arial"/>
              <a:buChar char="•"/>
            </a:pPr>
            <a:r>
              <a:rPr b="1" lang="en-US" sz="2100"/>
              <a:t>2-4 Questions</a:t>
            </a:r>
            <a:endParaRPr b="1" sz="2100"/>
          </a:p>
          <a:p>
            <a:pPr indent="-36195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Review of 5th grade standards </a:t>
            </a:r>
            <a:endParaRPr b="1" sz="2100"/>
          </a:p>
          <a:p>
            <a:pPr indent="-36195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Review current topics</a:t>
            </a:r>
            <a:endParaRPr b="1" sz="2100"/>
          </a:p>
          <a:p>
            <a:pPr indent="-36195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Special weekly warm-up sheet</a:t>
            </a:r>
            <a:endParaRPr b="1" sz="2100"/>
          </a:p>
          <a:p>
            <a:pPr indent="-3619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 u="sng"/>
              <a:t>Unit Work - Desmos Platform</a:t>
            </a:r>
            <a:endParaRPr b="1" sz="2100" u="sng"/>
          </a:p>
          <a:p>
            <a:pPr indent="-361950" lvl="2" marL="13716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Most work is done with a partner or small group</a:t>
            </a:r>
            <a:endParaRPr b="1" sz="2100"/>
          </a:p>
          <a:p>
            <a:pPr indent="-361950" lvl="2" marL="13716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 u="sng"/>
              <a:t>Discussion and discovery based</a:t>
            </a:r>
            <a:r>
              <a:rPr b="1" lang="en-US" sz="2100"/>
              <a:t> (not the traditional teaching and learning methods that many of us grew up with).</a:t>
            </a:r>
            <a:endParaRPr b="1" sz="2100"/>
          </a:p>
          <a:p>
            <a:pPr indent="-361950" lvl="2" marL="13716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Complete assignments in workbook</a:t>
            </a:r>
            <a:endParaRPr b="1" sz="2100"/>
          </a:p>
          <a:p>
            <a:pPr indent="-361950" lvl="3" marL="18288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SHOW THE WORK!</a:t>
            </a:r>
            <a:endParaRPr b="1" sz="2100"/>
          </a:p>
          <a:p>
            <a:pPr indent="-361950" lvl="2" marL="13716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100"/>
              <a:buChar char="–"/>
            </a:pPr>
            <a:r>
              <a:rPr b="1" lang="en-US" sz="2100"/>
              <a:t>Homework</a:t>
            </a:r>
            <a:endParaRPr b="1" sz="2100"/>
          </a:p>
          <a:p>
            <a:pPr indent="-355600" lvl="0" marL="34290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780"/>
              <a:buFont typeface="Arial"/>
              <a:buChar char="•"/>
            </a:pPr>
            <a:r>
              <a:rPr b="1" lang="en-US" sz="2100" u="sng"/>
              <a:t>Homework</a:t>
            </a:r>
            <a:endParaRPr b="1" sz="2100" u="sng"/>
          </a:p>
          <a:p>
            <a:pPr indent="-304800" lvl="1" marL="74295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70"/>
              <a:buFont typeface="Arial"/>
              <a:buChar char="–"/>
            </a:pPr>
            <a:r>
              <a:rPr lang="en-US" sz="2100"/>
              <a:t>Show written work on workbook pages</a:t>
            </a:r>
            <a:endParaRPr sz="2100"/>
          </a:p>
          <a:p>
            <a:pPr indent="-281305" lvl="1" marL="74295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Input into Desmos platform</a:t>
            </a:r>
            <a:endParaRPr sz="2100"/>
          </a:p>
          <a:p>
            <a:pPr indent="-361950" lvl="2" marL="13716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2100"/>
              <a:buChar char="—"/>
            </a:pPr>
            <a:r>
              <a:rPr lang="en-US" sz="2100"/>
              <a:t>At the end of the Homework </a:t>
            </a:r>
            <a:endParaRPr sz="2100"/>
          </a:p>
          <a:p>
            <a:pPr indent="-361950" lvl="3" marL="18288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Check work, make corrections</a:t>
            </a:r>
            <a:endParaRPr sz="2100"/>
          </a:p>
        </p:txBody>
      </p:sp>
      <p:pic>
        <p:nvPicPr>
          <p:cNvPr id="101" name="Google Shape;101;p13" title="Math girl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875" y="3609875"/>
            <a:ext cx="3248126" cy="324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974ab3d3e_1_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Wednesdays</a:t>
            </a:r>
            <a:r>
              <a:rPr lang="en-US"/>
              <a:t>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Timed Multiplication Tables</a:t>
            </a:r>
            <a:endParaRPr/>
          </a:p>
        </p:txBody>
      </p:sp>
      <p:pic>
        <p:nvPicPr>
          <p:cNvPr id="107" name="Google Shape;107;g28974ab3d3e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00" y="1762438"/>
            <a:ext cx="4591050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8974ab3d3e_1_1"/>
          <p:cNvSpPr txBox="1"/>
          <p:nvPr/>
        </p:nvSpPr>
        <p:spPr>
          <a:xfrm>
            <a:off x="5484075" y="1693975"/>
            <a:ext cx="3046200" cy="4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do we know our multiplication facts?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Quarterly rewards.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8974ab3d3e_0_0" title="Math Symbols Images | Free Photos, PNG Stickers, Wallpapers ...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8974ab3d3e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6 Units</a:t>
            </a:r>
            <a:endParaRPr/>
          </a:p>
        </p:txBody>
      </p:sp>
      <p:sp>
        <p:nvSpPr>
          <p:cNvPr id="115" name="Google Shape;115;g28974ab3d3e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6" name="Google Shape;116;g28974ab3d3e_0_0"/>
          <p:cNvGraphicFramePr/>
          <p:nvPr/>
        </p:nvGraphicFramePr>
        <p:xfrm>
          <a:off x="133850" y="160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{813B3D9F-762D-4FF6-9AAF-1711BE98427D}</a:tableStyleId>
              </a:tblPr>
              <a:tblGrid>
                <a:gridCol w="4446650"/>
                <a:gridCol w="4446650"/>
              </a:tblGrid>
              <a:tr h="614325">
                <a:tc>
                  <a:txBody>
                    <a:bodyPr/>
                    <a:lstStyle/>
                    <a:p>
                      <a:pPr indent="-42545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3100"/>
                        <a:buAutoNum type="arabicPeriod"/>
                      </a:pPr>
                      <a:r>
                        <a:rPr lang="en-US" sz="3100"/>
                        <a:t>Area &amp; Surface Area</a:t>
                      </a:r>
                      <a:endParaRPr sz="3100"/>
                    </a:p>
                  </a:txBody>
                  <a:tcPr marT="91425" marB="91425" marR="68575" marL="68575" anchor="ctr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400"/>
                        <a:t>5. Decimal Arithmetic</a:t>
                      </a:r>
                      <a:endParaRPr sz="3400"/>
                    </a:p>
                  </a:txBody>
                  <a:tcPr marT="91425" marB="91425" marR="68575" marL="68575" anchor="ctr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100"/>
                        <a:t>2.</a:t>
                      </a:r>
                      <a:r>
                        <a:rPr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100"/>
                        <a:t>Introducing Ratios</a:t>
                      </a:r>
                      <a:endParaRPr sz="3100"/>
                    </a:p>
                  </a:txBody>
                  <a:tcPr marT="91425" marB="91425" marR="68575" marL="68575" anchor="ctr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400"/>
                        <a:t>6. Expressions &amp; Equations</a:t>
                      </a:r>
                      <a:endParaRPr sz="3400"/>
                    </a:p>
                  </a:txBody>
                  <a:tcPr marT="91425" marB="91425" marR="68575" marL="68575" anchor="ctr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100"/>
                        <a:t>3.</a:t>
                      </a:r>
                      <a:r>
                        <a:rPr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100"/>
                        <a:t>Unit Rates &amp; Percentages</a:t>
                      </a:r>
                      <a:endParaRPr sz="3100"/>
                    </a:p>
                  </a:txBody>
                  <a:tcPr marT="91425" marB="91425" marR="68575" marL="68575" anchor="ctr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400"/>
                        <a:t>7. Positive &amp; Negative Numbers</a:t>
                      </a:r>
                      <a:endParaRPr sz="3400"/>
                    </a:p>
                  </a:txBody>
                  <a:tcPr marT="91425" marB="91425" marR="68575" marL="68575" anchor="ctr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100"/>
                        <a:t>4.</a:t>
                      </a:r>
                      <a:r>
                        <a:rPr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100"/>
                        <a:t>Dividing Fractions</a:t>
                      </a:r>
                      <a:endParaRPr sz="3100"/>
                    </a:p>
                  </a:txBody>
                  <a:tcPr marT="91425" marB="91425" marR="68575" marL="68575" anchor="ctr"/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3400"/>
                        <a:t>8. Describing Data</a:t>
                      </a:r>
                      <a:endParaRPr sz="3400"/>
                    </a:p>
                  </a:txBody>
                  <a:tcPr marT="91425" marB="91425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8974ab3d3e_1_13" title="report card | Free SV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 rot="1572287">
            <a:off x="6342550" y="1926450"/>
            <a:ext cx="3435349" cy="343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8974ab3d3e_1_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GRADE COMPOSITION</a:t>
            </a:r>
            <a:endParaRPr b="1"/>
          </a:p>
        </p:txBody>
      </p:sp>
      <p:sp>
        <p:nvSpPr>
          <p:cNvPr id="123" name="Google Shape;123;g28974ab3d3e_1_13"/>
          <p:cNvSpPr txBox="1"/>
          <p:nvPr>
            <p:ph idx="1" type="body"/>
          </p:nvPr>
        </p:nvSpPr>
        <p:spPr>
          <a:xfrm>
            <a:off x="457200" y="1381075"/>
            <a:ext cx="8229600" cy="452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50 % Learning Assessments (tests) &amp; Learning Checks (quizzes)</a:t>
            </a:r>
            <a:endParaRPr sz="3100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50 % Including, but not limited to: Educational Activities (classwork), Extra Practice (homework), and Projects</a:t>
            </a:r>
            <a:endParaRPr sz="3100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00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*Based on point accumulation per quarter.</a:t>
            </a:r>
            <a:endParaRPr sz="3100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8974ab3d3e_1_36" title="Free Images : quiz, exam, icon, button, examination, logo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175" y="0"/>
            <a:ext cx="2587827" cy="258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8974ab3d3e_1_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LEARNING CHECK(</a:t>
            </a:r>
            <a:r>
              <a:rPr b="1" lang="en-US"/>
              <a:t>QUIZ)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RETAKES</a:t>
            </a:r>
            <a:endParaRPr b="1"/>
          </a:p>
        </p:txBody>
      </p:sp>
      <p:sp>
        <p:nvSpPr>
          <p:cNvPr id="130" name="Google Shape;130;g28974ab3d3e_1_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Allowed 1 retake per quiz.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Should be completed within 1 week of the original quiz being handed back to the student.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student must make arrangements to:</a:t>
            </a:r>
            <a:endParaRPr/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US"/>
              <a:t>Meet with the teacher to review materials.</a:t>
            </a:r>
            <a:endParaRPr/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US"/>
              <a:t>Make an </a:t>
            </a:r>
            <a:r>
              <a:rPr lang="en-US"/>
              <a:t>appointment</a:t>
            </a:r>
            <a:r>
              <a:rPr lang="en-US"/>
              <a:t> with the teacher to retake the quiz.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974ab3d3e_1_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 u="sng">
                <a:latin typeface="Arial"/>
                <a:ea typeface="Arial"/>
                <a:cs typeface="Arial"/>
                <a:sym typeface="Arial"/>
              </a:rPr>
              <a:t>Learning Assessments/Tests</a:t>
            </a:r>
            <a:endParaRPr sz="4300"/>
          </a:p>
        </p:txBody>
      </p:sp>
      <p:sp>
        <p:nvSpPr>
          <p:cNvPr id="136" name="Google Shape;136;g28974ab3d3e_1_42"/>
          <p:cNvSpPr txBox="1"/>
          <p:nvPr>
            <p:ph idx="1" type="body"/>
          </p:nvPr>
        </p:nvSpPr>
        <p:spPr>
          <a:xfrm>
            <a:off x="457200" y="1600200"/>
            <a:ext cx="8229600" cy="50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100" u="sng">
                <a:latin typeface="Arial"/>
                <a:ea typeface="Arial"/>
                <a:cs typeface="Arial"/>
                <a:sym typeface="Arial"/>
              </a:rPr>
              <a:t>Learning Assessments/Tests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 will be graded on an accumulation of points. 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** END OF UNITS **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Students may make test corrections to earn up to ½ of the points missed (for example if a student missed 10 points, their test corrections may earn up to 5 points back on their test grade).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Students will have 1 week from the return of the test to turn in their test corrections.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Test corrections must be done on a separate sheet of paper and must follow the designated format, which includes showing their work and explaining what they did incorrectly on the original test (format posted in Google Classroom)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974ab3d3e_2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0000FF"/>
                </a:solidFill>
              </a:rPr>
              <a:t>TEST CORRECTION FORM</a:t>
            </a:r>
            <a:endParaRPr b="1" u="sng">
              <a:solidFill>
                <a:srgbClr val="0000FF"/>
              </a:solidFill>
            </a:endParaRPr>
          </a:p>
        </p:txBody>
      </p:sp>
      <p:pic>
        <p:nvPicPr>
          <p:cNvPr id="142" name="Google Shape;142;g28974ab3d3e_2_0"/>
          <p:cNvPicPr preferRelativeResize="0"/>
          <p:nvPr/>
        </p:nvPicPr>
        <p:blipFill rotWithShape="1">
          <a:blip r:embed="rId3">
            <a:alphaModFix/>
          </a:blip>
          <a:srcRect b="0" l="0" r="0" t="32899"/>
          <a:stretch/>
        </p:blipFill>
        <p:spPr>
          <a:xfrm>
            <a:off x="2423850" y="1566825"/>
            <a:ext cx="6815175" cy="43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974ab3d3e_2_0"/>
          <p:cNvSpPr txBox="1"/>
          <p:nvPr>
            <p:ph idx="1" type="body"/>
          </p:nvPr>
        </p:nvSpPr>
        <p:spPr>
          <a:xfrm>
            <a:off x="457200" y="1293900"/>
            <a:ext cx="2283600" cy="5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This form may be found in Google Classroom.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Paper copies will be given to students during class.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Colliver, Chelsea L.</dc:creator>
</cp:coreProperties>
</file>